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373" r:id="rId2"/>
    <p:sldId id="370" r:id="rId3"/>
    <p:sldId id="286" r:id="rId4"/>
    <p:sldId id="346" r:id="rId5"/>
    <p:sldId id="290" r:id="rId6"/>
    <p:sldId id="292" r:id="rId7"/>
    <p:sldId id="293" r:id="rId8"/>
    <p:sldId id="294" r:id="rId9"/>
    <p:sldId id="295" r:id="rId10"/>
    <p:sldId id="296" r:id="rId11"/>
    <p:sldId id="297" r:id="rId12"/>
    <p:sldId id="299" r:id="rId13"/>
    <p:sldId id="301" r:id="rId14"/>
    <p:sldId id="302" r:id="rId15"/>
    <p:sldId id="304" r:id="rId16"/>
    <p:sldId id="378" r:id="rId17"/>
    <p:sldId id="375" r:id="rId18"/>
    <p:sldId id="379" r:id="rId19"/>
    <p:sldId id="380" r:id="rId20"/>
    <p:sldId id="316" r:id="rId21"/>
    <p:sldId id="317" r:id="rId22"/>
    <p:sldId id="315" r:id="rId23"/>
    <p:sldId id="314" r:id="rId24"/>
    <p:sldId id="377" r:id="rId25"/>
    <p:sldId id="319" r:id="rId26"/>
    <p:sldId id="274" r:id="rId27"/>
    <p:sldId id="347" r:id="rId28"/>
    <p:sldId id="348" r:id="rId29"/>
    <p:sldId id="349" r:id="rId30"/>
    <p:sldId id="376" r:id="rId31"/>
    <p:sldId id="321" r:id="rId32"/>
    <p:sldId id="374" r:id="rId33"/>
    <p:sldId id="282" r:id="rId34"/>
    <p:sldId id="306" r:id="rId35"/>
    <p:sldId id="309" r:id="rId36"/>
    <p:sldId id="307" r:id="rId37"/>
    <p:sldId id="327" r:id="rId38"/>
    <p:sldId id="325" r:id="rId39"/>
    <p:sldId id="326" r:id="rId40"/>
    <p:sldId id="324" r:id="rId41"/>
  </p:sldIdLst>
  <p:sldSz cx="12192000" cy="6858000"/>
  <p:notesSz cx="6858000" cy="9144000"/>
  <p:custDataLst>
    <p:tags r:id="rId43"/>
  </p:custDataLst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373"/>
            <p14:sldId id="370"/>
          </p14:sldIdLst>
        </p14:section>
        <p14:section name="1.a. The list type" id="{4AF0CB7F-A56B-4CBF-ABF5-F2BF91246606}">
          <p14:sldIdLst>
            <p14:sldId id="286"/>
            <p14:sldId id="346"/>
          </p14:sldIdLst>
        </p14:section>
        <p14:section name="1.b. The for statement" id="{6AFF5B32-8549-4CC2-95B3-8EDD18A6219A}">
          <p14:sldIdLst>
            <p14:sldId id="290"/>
            <p14:sldId id="292"/>
            <p14:sldId id="293"/>
            <p14:sldId id="294"/>
            <p14:sldId id="295"/>
            <p14:sldId id="296"/>
            <p14:sldId id="297"/>
          </p14:sldIdLst>
        </p14:section>
        <p14:section name="1.b. The range generator" id="{4A4CB1B1-7742-4716-8886-5FC08475FCDA}">
          <p14:sldIdLst>
            <p14:sldId id="299"/>
            <p14:sldId id="301"/>
            <p14:sldId id="302"/>
            <p14:sldId id="304"/>
            <p14:sldId id="378"/>
            <p14:sldId id="375"/>
            <p14:sldId id="379"/>
            <p14:sldId id="380"/>
          </p14:sldIdLst>
        </p14:section>
        <p14:section name="2.a. The zip generator" id="{B7C4A8B1-6753-446C-BD2F-9FA9443C49B3}">
          <p14:sldIdLst>
            <p14:sldId id="316"/>
            <p14:sldId id="317"/>
          </p14:sldIdLst>
        </p14:section>
        <p14:section name="2.b. The enumerate generator" id="{6D2A0162-C237-4BD6-9435-DEE4A6D2BD2E}">
          <p14:sldIdLst>
            <p14:sldId id="315"/>
            <p14:sldId id="314"/>
            <p14:sldId id="377"/>
          </p14:sldIdLst>
        </p14:section>
        <p14:section name="2.c. Nested for loops" id="{47BE9909-47AE-4D3C-BA8D-75A877AFAFDF}">
          <p14:sldIdLst>
            <p14:sldId id="319"/>
          </p14:sldIdLst>
        </p14:section>
        <p14:section name="2.d. Break, continue and else in a for loop" id="{7358458C-3E41-44BE-B52B-D4E0DAEA73F8}">
          <p14:sldIdLst>
            <p14:sldId id="274"/>
            <p14:sldId id="347"/>
            <p14:sldId id="348"/>
            <p14:sldId id="349"/>
            <p14:sldId id="376"/>
          </p14:sldIdLst>
        </p14:section>
        <p14:section name="Recap on for loops" id="{CE7F370D-AF74-4F32-8A94-85D95A5343C1}">
          <p14:sldIdLst>
            <p14:sldId id="321"/>
          </p14:sldIdLst>
        </p14:section>
        <p14:section name="Conclusion" id="{8FC5B4E0-8B82-44CE-8E2E-949C5DB81C7E}">
          <p14:sldIdLst>
            <p14:sldId id="374"/>
          </p14:sldIdLst>
        </p14:section>
        <p14:section name="Practice time!" id="{D6DEF869-CF4B-4533-8F28-42744BA0D97E}">
          <p14:sldIdLst>
            <p14:sldId id="282"/>
            <p14:sldId id="306"/>
            <p14:sldId id="309"/>
            <p14:sldId id="307"/>
            <p14:sldId id="327"/>
            <p14:sldId id="325"/>
            <p14:sldId id="326"/>
            <p14:sldId id="32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331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gs" Target="tags/tag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ieu De Mari" userId="dfb708c9-d8dc-439f-9a3b-c772bf4a311c" providerId="ADAL" clId="{101E7AB7-8EB4-4829-835E-8F2601D5E3A1}"/>
    <pc:docChg chg="custSel mod delSld modSld sldOrd modSection">
      <pc:chgData name="Matthieu De Mari" userId="dfb708c9-d8dc-439f-9a3b-c772bf4a311c" providerId="ADAL" clId="{101E7AB7-8EB4-4829-835E-8F2601D5E3A1}" dt="2023-07-25T02:56:39.456" v="23"/>
      <pc:docMkLst>
        <pc:docMk/>
      </pc:docMkLst>
      <pc:sldChg chg="modSp mod">
        <pc:chgData name="Matthieu De Mari" userId="dfb708c9-d8dc-439f-9a3b-c772bf4a311c" providerId="ADAL" clId="{101E7AB7-8EB4-4829-835E-8F2601D5E3A1}" dt="2023-07-24T05:06:21.461" v="14" actId="20577"/>
        <pc:sldMkLst>
          <pc:docMk/>
          <pc:sldMk cId="3314370689" sldId="256"/>
        </pc:sldMkLst>
      </pc:sldChg>
      <pc:sldChg chg="modSp mod">
        <pc:chgData name="Matthieu De Mari" userId="dfb708c9-d8dc-439f-9a3b-c772bf4a311c" providerId="ADAL" clId="{101E7AB7-8EB4-4829-835E-8F2601D5E3A1}" dt="2023-07-20T04:03:42.094" v="12" actId="20577"/>
        <pc:sldMkLst>
          <pc:docMk/>
          <pc:sldMk cId="4228077964" sldId="274"/>
        </pc:sldMkLst>
      </pc:sldChg>
      <pc:sldChg chg="ord">
        <pc:chgData name="Matthieu De Mari" userId="dfb708c9-d8dc-439f-9a3b-c772bf4a311c" providerId="ADAL" clId="{101E7AB7-8EB4-4829-835E-8F2601D5E3A1}" dt="2023-07-25T02:55:55.663" v="16"/>
        <pc:sldMkLst>
          <pc:docMk/>
          <pc:sldMk cId="3618465167" sldId="276"/>
        </pc:sldMkLst>
      </pc:sldChg>
      <pc:sldChg chg="del">
        <pc:chgData name="Matthieu De Mari" userId="dfb708c9-d8dc-439f-9a3b-c772bf4a311c" providerId="ADAL" clId="{101E7AB7-8EB4-4829-835E-8F2601D5E3A1}" dt="2023-07-20T04:02:10.728" v="4" actId="47"/>
        <pc:sldMkLst>
          <pc:docMk/>
          <pc:sldMk cId="2447696643" sldId="277"/>
        </pc:sldMkLst>
      </pc:sldChg>
      <pc:sldChg chg="del">
        <pc:chgData name="Matthieu De Mari" userId="dfb708c9-d8dc-439f-9a3b-c772bf4a311c" providerId="ADAL" clId="{101E7AB7-8EB4-4829-835E-8F2601D5E3A1}" dt="2023-07-20T04:03:31.662" v="10" actId="47"/>
        <pc:sldMkLst>
          <pc:docMk/>
          <pc:sldMk cId="1673799419" sldId="283"/>
        </pc:sldMkLst>
      </pc:sldChg>
      <pc:sldChg chg="modSp mod">
        <pc:chgData name="Matthieu De Mari" userId="dfb708c9-d8dc-439f-9a3b-c772bf4a311c" providerId="ADAL" clId="{101E7AB7-8EB4-4829-835E-8F2601D5E3A1}" dt="2023-07-20T04:01:42.162" v="3" actId="5793"/>
        <pc:sldMkLst>
          <pc:docMk/>
          <pc:sldMk cId="2580947637" sldId="287"/>
        </pc:sldMkLst>
      </pc:sldChg>
      <pc:sldChg chg="ord">
        <pc:chgData name="Matthieu De Mari" userId="dfb708c9-d8dc-439f-9a3b-c772bf4a311c" providerId="ADAL" clId="{101E7AB7-8EB4-4829-835E-8F2601D5E3A1}" dt="2023-07-25T02:55:55.663" v="16"/>
        <pc:sldMkLst>
          <pc:docMk/>
          <pc:sldMk cId="2294422870" sldId="314"/>
        </pc:sldMkLst>
      </pc:sldChg>
      <pc:sldChg chg="ord">
        <pc:chgData name="Matthieu De Mari" userId="dfb708c9-d8dc-439f-9a3b-c772bf4a311c" providerId="ADAL" clId="{101E7AB7-8EB4-4829-835E-8F2601D5E3A1}" dt="2023-07-25T02:55:55.663" v="16"/>
        <pc:sldMkLst>
          <pc:docMk/>
          <pc:sldMk cId="1235754306" sldId="315"/>
        </pc:sldMkLst>
      </pc:sldChg>
      <pc:sldChg chg="addSp delSp modSp mod">
        <pc:chgData name="Matthieu De Mari" userId="dfb708c9-d8dc-439f-9a3b-c772bf4a311c" providerId="ADAL" clId="{101E7AB7-8EB4-4829-835E-8F2601D5E3A1}" dt="2023-07-20T04:03:06.126" v="9" actId="478"/>
        <pc:sldMkLst>
          <pc:docMk/>
          <pc:sldMk cId="763465320" sldId="316"/>
        </pc:sldMkLst>
      </pc:sldChg>
      <pc:sldChg chg="addSp delSp modSp mod">
        <pc:chgData name="Matthieu De Mari" userId="dfb708c9-d8dc-439f-9a3b-c772bf4a311c" providerId="ADAL" clId="{101E7AB7-8EB4-4829-835E-8F2601D5E3A1}" dt="2023-07-20T04:03:02.877" v="6" actId="21"/>
        <pc:sldMkLst>
          <pc:docMk/>
          <pc:sldMk cId="2058038920" sldId="317"/>
        </pc:sldMkLst>
      </pc:sldChg>
      <pc:sldChg chg="modSp mod">
        <pc:chgData name="Matthieu De Mari" userId="dfb708c9-d8dc-439f-9a3b-c772bf4a311c" providerId="ADAL" clId="{101E7AB7-8EB4-4829-835E-8F2601D5E3A1}" dt="2023-07-25T02:56:39.456" v="23"/>
        <pc:sldMkLst>
          <pc:docMk/>
          <pc:sldMk cId="1311594570" sldId="321"/>
        </pc:sldMkLst>
      </pc:sldChg>
      <pc:sldChg chg="del">
        <pc:chgData name="Matthieu De Mari" userId="dfb708c9-d8dc-439f-9a3b-c772bf4a311c" providerId="ADAL" clId="{101E7AB7-8EB4-4829-835E-8F2601D5E3A1}" dt="2023-07-17T05:24:06.166" v="1" actId="47"/>
        <pc:sldMkLst>
          <pc:docMk/>
          <pc:sldMk cId="2115114681" sldId="322"/>
        </pc:sldMkLst>
      </pc:sldChg>
      <pc:sldChg chg="del">
        <pc:chgData name="Matthieu De Mari" userId="dfb708c9-d8dc-439f-9a3b-c772bf4a311c" providerId="ADAL" clId="{101E7AB7-8EB4-4829-835E-8F2601D5E3A1}" dt="2023-07-17T05:24:10.765" v="2" actId="47"/>
        <pc:sldMkLst>
          <pc:docMk/>
          <pc:sldMk cId="3943083880" sldId="329"/>
        </pc:sldMkLst>
      </pc:sldChg>
      <pc:sldChg chg="modSp mod">
        <pc:chgData name="Matthieu De Mari" userId="dfb708c9-d8dc-439f-9a3b-c772bf4a311c" providerId="ADAL" clId="{101E7AB7-8EB4-4829-835E-8F2601D5E3A1}" dt="2023-07-25T02:56:29.309" v="21"/>
        <pc:sldMkLst>
          <pc:docMk/>
          <pc:sldMk cId="2283906932" sldId="343"/>
        </pc:sldMkLst>
      </pc:sldChg>
      <pc:sldChg chg="modSp mod">
        <pc:chgData name="Matthieu De Mari" userId="dfb708c9-d8dc-439f-9a3b-c772bf4a311c" providerId="ADAL" clId="{101E7AB7-8EB4-4829-835E-8F2601D5E3A1}" dt="2023-07-25T02:56:32.726" v="22"/>
        <pc:sldMkLst>
          <pc:docMk/>
          <pc:sldMk cId="3707300296" sldId="345"/>
        </pc:sldMkLst>
      </pc:sldChg>
    </pc:docChg>
  </pc:docChgLst>
  <pc:docChgLst>
    <pc:chgData name="Matthieu De Mari" userId="dfb708c9-d8dc-439f-9a3b-c772bf4a311c" providerId="ADAL" clId="{2801B740-46F3-4AD6-955C-C92EEB8F4016}"/>
    <pc:docChg chg="custSel modSld">
      <pc:chgData name="Matthieu De Mari" userId="dfb708c9-d8dc-439f-9a3b-c772bf4a311c" providerId="ADAL" clId="{2801B740-46F3-4AD6-955C-C92EEB8F4016}" dt="2025-03-19T07:41:11.587" v="26" actId="20577"/>
      <pc:docMkLst>
        <pc:docMk/>
      </pc:docMkLst>
      <pc:sldChg chg="modSp mod">
        <pc:chgData name="Matthieu De Mari" userId="dfb708c9-d8dc-439f-9a3b-c772bf4a311c" providerId="ADAL" clId="{2801B740-46F3-4AD6-955C-C92EEB8F4016}" dt="2025-03-19T07:41:11.587" v="26" actId="20577"/>
        <pc:sldMkLst>
          <pc:docMk/>
          <pc:sldMk cId="3138299022" sldId="324"/>
        </pc:sldMkLst>
        <pc:spChg chg="mod">
          <ac:chgData name="Matthieu De Mari" userId="dfb708c9-d8dc-439f-9a3b-c772bf4a311c" providerId="ADAL" clId="{2801B740-46F3-4AD6-955C-C92EEB8F4016}" dt="2025-03-19T07:41:11.587" v="26" actId="20577"/>
          <ac:spMkLst>
            <pc:docMk/>
            <pc:sldMk cId="3138299022" sldId="324"/>
            <ac:spMk id="3" creationId="{6BC1A155-8937-4A93-BC2E-1411F2AA1829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2733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515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image" Target="../media/image16.png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image" Target="../media/image15.sv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14.png"/><Relationship Id="rId5" Type="http://schemas.openxmlformats.org/officeDocument/2006/relationships/tags" Target="../tags/tag6.xml"/><Relationship Id="rId10" Type="http://schemas.openxmlformats.org/officeDocument/2006/relationships/image" Target="../media/image13.svg"/><Relationship Id="rId4" Type="http://schemas.openxmlformats.org/officeDocument/2006/relationships/tags" Target="../tags/tag5.xml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image" Target="../media/image16.png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image" Target="../media/image15.sv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image" Target="../media/image14.png"/><Relationship Id="rId5" Type="http://schemas.openxmlformats.org/officeDocument/2006/relationships/tags" Target="../tags/tag13.xml"/><Relationship Id="rId10" Type="http://schemas.openxmlformats.org/officeDocument/2006/relationships/image" Target="../media/image13.svg"/><Relationship Id="rId4" Type="http://schemas.openxmlformats.org/officeDocument/2006/relationships/tags" Target="../tags/tag12.xml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image" Target="../media/image16.png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image" Target="../media/image15.svg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image" Target="../media/image14.png"/><Relationship Id="rId5" Type="http://schemas.openxmlformats.org/officeDocument/2006/relationships/tags" Target="../tags/tag20.xml"/><Relationship Id="rId10" Type="http://schemas.openxmlformats.org/officeDocument/2006/relationships/image" Target="../media/image13.svg"/><Relationship Id="rId4" Type="http://schemas.openxmlformats.org/officeDocument/2006/relationships/tags" Target="../tags/tag19.xml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image" Target="../media/image16.png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image" Target="../media/image15.sv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image" Target="../media/image14.png"/><Relationship Id="rId5" Type="http://schemas.openxmlformats.org/officeDocument/2006/relationships/tags" Target="../tags/tag27.xml"/><Relationship Id="rId10" Type="http://schemas.openxmlformats.org/officeDocument/2006/relationships/image" Target="../media/image13.svg"/><Relationship Id="rId4" Type="http://schemas.openxmlformats.org/officeDocument/2006/relationships/tags" Target="../tags/tag26.xml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image" Target="../media/image16.png"/><Relationship Id="rId3" Type="http://schemas.openxmlformats.org/officeDocument/2006/relationships/tags" Target="../tags/tag32.xml"/><Relationship Id="rId7" Type="http://schemas.openxmlformats.org/officeDocument/2006/relationships/tags" Target="../tags/tag36.xml"/><Relationship Id="rId12" Type="http://schemas.openxmlformats.org/officeDocument/2006/relationships/image" Target="../media/image15.svg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11" Type="http://schemas.openxmlformats.org/officeDocument/2006/relationships/image" Target="../media/image14.png"/><Relationship Id="rId5" Type="http://schemas.openxmlformats.org/officeDocument/2006/relationships/tags" Target="../tags/tag34.xml"/><Relationship Id="rId10" Type="http://schemas.openxmlformats.org/officeDocument/2006/relationships/image" Target="../media/image13.svg"/><Relationship Id="rId4" Type="http://schemas.openxmlformats.org/officeDocument/2006/relationships/tags" Target="../tags/tag33.xml"/><Relationship Id="rId9" Type="http://schemas.openxmlformats.org/officeDocument/2006/relationships/image" Target="../media/image12.png"/><Relationship Id="rId14" Type="http://schemas.openxmlformats.org/officeDocument/2006/relationships/image" Target="../media/image17.sv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6310"/>
            <a:ext cx="12192000" cy="3897006"/>
          </a:xfrm>
        </p:spPr>
        <p:txBody>
          <a:bodyPr>
            <a:normAutofit fontScale="90000"/>
          </a:bodyPr>
          <a:lstStyle/>
          <a:p>
            <a:r>
              <a:rPr lang="en-US" dirty="0"/>
              <a:t>A gamified introduction to</a:t>
            </a:r>
            <a:br>
              <a:rPr lang="en-US" dirty="0"/>
            </a:br>
            <a:r>
              <a:rPr lang="en-US" dirty="0"/>
              <a:t>Python Programming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Lecture 6</a:t>
            </a:r>
            <a:br>
              <a:rPr lang="en-US" dirty="0"/>
            </a:br>
            <a:r>
              <a:rPr lang="en-US" dirty="0"/>
              <a:t>Everything about for loops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13316"/>
            <a:ext cx="9144000" cy="1655762"/>
          </a:xfrm>
        </p:spPr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9755DB92-2D71-489C-96BD-2993BB4CC9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995521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12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>
                <a:solidFill>
                  <a:srgbClr val="7030A0"/>
                </a:solidFill>
              </a:rPr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>
                <a:solidFill>
                  <a:srgbClr val="7030A0"/>
                </a:solidFill>
              </a:rPr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  <a:p>
            <a:r>
              <a:rPr lang="en-US" sz="2400" b="1" dirty="0"/>
              <a:t>Indent</a:t>
            </a:r>
            <a:r>
              <a:rPr lang="en-US" sz="2400" dirty="0"/>
              <a:t> </a:t>
            </a:r>
            <a:r>
              <a:rPr lang="en-US" sz="2400" b="1" dirty="0"/>
              <a:t>some</a:t>
            </a:r>
            <a:r>
              <a:rPr lang="en-US" sz="2400" dirty="0"/>
              <a:t> code to be repeated inside the </a:t>
            </a:r>
            <a:r>
              <a:rPr lang="en-US" sz="2400" b="1" dirty="0">
                <a:solidFill>
                  <a:srgbClr val="00B050"/>
                </a:solidFill>
              </a:rPr>
              <a:t>for</a:t>
            </a:r>
            <a:r>
              <a:rPr lang="en-US" sz="2400" dirty="0"/>
              <a:t>, as in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b="1" dirty="0"/>
              <a:t>/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FF99911-617B-4C73-A6E6-7865F8FDFADD}"/>
              </a:ext>
            </a:extLst>
          </p:cNvPr>
          <p:cNvSpPr txBox="1"/>
          <p:nvPr/>
        </p:nvSpPr>
        <p:spPr>
          <a:xfrm>
            <a:off x="7357024" y="4005634"/>
            <a:ext cx="39967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Notice how </a:t>
            </a:r>
            <a:r>
              <a:rPr lang="en-US" sz="2400" b="1" dirty="0"/>
              <a:t>the iteration variable value changes after each repetition of the code </a:t>
            </a:r>
            <a:r>
              <a:rPr lang="en-US" sz="2400" dirty="0"/>
              <a:t>inside the for loop.</a:t>
            </a:r>
            <a:endParaRPr lang="en-GB" sz="2400" dirty="0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06047" y="246004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CA02563-B873-4823-8821-66DDE395F16C}"/>
              </a:ext>
            </a:extLst>
          </p:cNvPr>
          <p:cNvSpPr/>
          <p:nvPr/>
        </p:nvSpPr>
        <p:spPr>
          <a:xfrm rot="16200000">
            <a:off x="6299873" y="470889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FD56A3F4-2DB7-4505-9923-9330D0CB852C}"/>
              </a:ext>
            </a:extLst>
          </p:cNvPr>
          <p:cNvSpPr/>
          <p:nvPr/>
        </p:nvSpPr>
        <p:spPr>
          <a:xfrm rot="19447355">
            <a:off x="6343559" y="1708389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47984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90FCF-094D-4ECB-A9B6-E0E7BE7C0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example: average grade for student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F1D9C3-477F-4AFD-8777-2B1BDB67F86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Not using a </a:t>
            </a:r>
            <a:r>
              <a:rPr lang="en-US" sz="2800" dirty="0">
                <a:solidFill>
                  <a:srgbClr val="00B050"/>
                </a:solidFill>
              </a:rPr>
              <a:t>for</a:t>
            </a:r>
            <a:r>
              <a:rPr lang="en-US" sz="2800" dirty="0"/>
              <a:t> loop</a:t>
            </a:r>
            <a:endParaRPr lang="en-GB" sz="28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E2EF2F2-E247-42E3-B63C-A45FD47D1A9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Lots of variable</a:t>
            </a:r>
          </a:p>
          <a:p>
            <a:r>
              <a:rPr lang="en-US" dirty="0"/>
              <a:t>Long code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6DF7DE-A322-42AD-8F06-6F56F982E9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Using a </a:t>
            </a:r>
            <a:r>
              <a:rPr lang="en-US" sz="2800" dirty="0">
                <a:solidFill>
                  <a:srgbClr val="00B050"/>
                </a:solidFill>
              </a:rPr>
              <a:t>for</a:t>
            </a:r>
            <a:r>
              <a:rPr lang="en-US" sz="2800" dirty="0"/>
              <a:t> loop</a:t>
            </a:r>
            <a:endParaRPr lang="en-GB" sz="2800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C34961C-7B2D-4E13-B80E-DBDD525510E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Cleaner and shorter code</a:t>
            </a:r>
          </a:p>
          <a:p>
            <a:r>
              <a:rPr lang="en-US" dirty="0"/>
              <a:t>Modular (works with any number of grades in list)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74E06B0-58B5-4774-AA01-69815E98DB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42461" r="23141" b="33333"/>
          <a:stretch/>
        </p:blipFill>
        <p:spPr>
          <a:xfrm>
            <a:off x="195252" y="3970216"/>
            <a:ext cx="5802323" cy="21804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4D44BE9-5DA0-4021-988D-FCC0A242763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95" t="44513" r="26730" b="33538"/>
          <a:stretch/>
        </p:blipFill>
        <p:spPr>
          <a:xfrm>
            <a:off x="6406661" y="3970216"/>
            <a:ext cx="5330816" cy="2219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0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Problem: </a:t>
            </a:r>
            <a:r>
              <a:rPr lang="en-US" dirty="0"/>
              <a:t>typing a list of numbers manually is </a:t>
            </a:r>
            <a:r>
              <a:rPr lang="en-US" b="1" dirty="0"/>
              <a:t>cumbersome</a:t>
            </a:r>
            <a:r>
              <a:rPr lang="en-US" dirty="0"/>
              <a:t>, especially if it is supposed to contain lots of elements/numbers.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40308"/>
          <a:stretch/>
        </p:blipFill>
        <p:spPr>
          <a:xfrm>
            <a:off x="6730999" y="125047"/>
            <a:ext cx="4554415" cy="3303954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B12C77E-F332-4EB8-ADA7-392BC025C3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44" t="5879" r="4006" b="5771"/>
          <a:stretch/>
        </p:blipFill>
        <p:spPr>
          <a:xfrm>
            <a:off x="6510214" y="3669079"/>
            <a:ext cx="5533970" cy="306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64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0D6A1A-B89D-4002-9A8C-F9C6846C8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E85B27-5FFA-4354-B28A-AC30D010A3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659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Solution: </a:t>
            </a: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 can be used to replace the list object in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definition.</a:t>
            </a:r>
          </a:p>
          <a:p>
            <a:r>
              <a:rPr lang="en-US" dirty="0"/>
              <a:t>It receives an integer </a:t>
            </a:r>
            <a:r>
              <a:rPr lang="en-US" b="1" dirty="0"/>
              <a:t>n.</a:t>
            </a:r>
          </a:p>
          <a:p>
            <a:r>
              <a:rPr lang="en-US" dirty="0"/>
              <a:t>Here,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(n) </a:t>
            </a:r>
            <a:r>
              <a:rPr lang="en-US" dirty="0"/>
              <a:t>means: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</a:t>
            </a:r>
            <a:r>
              <a:rPr lang="en-US" dirty="0"/>
              <a:t> will take </a:t>
            </a:r>
            <a:r>
              <a:rPr lang="en-US" b="1" dirty="0"/>
              <a:t>n</a:t>
            </a:r>
            <a:r>
              <a:rPr lang="en-US" dirty="0"/>
              <a:t> successive values, starting from 0 and incrementing by 1 each time.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94CAC5-C209-4071-B27F-12B9763E3E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1" t="39752" r="34680" b="20821"/>
          <a:stretch/>
        </p:blipFill>
        <p:spPr>
          <a:xfrm>
            <a:off x="6730999" y="125046"/>
            <a:ext cx="4554415" cy="653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6504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b="1" dirty="0"/>
              <a:t>2 parameters: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</a:t>
            </a:r>
            <a:r>
              <a:rPr lang="en-US" b="1" dirty="0">
                <a:solidFill>
                  <a:srgbClr val="7030A0"/>
                </a:solidFill>
              </a:rPr>
              <a:t>m</a:t>
            </a:r>
            <a:r>
              <a:rPr lang="en-US" b="1" dirty="0"/>
              <a:t>, </a:t>
            </a:r>
            <a:r>
              <a:rPr lang="en-US" b="1" dirty="0">
                <a:solidFill>
                  <a:srgbClr val="0070C0"/>
                </a:solidFill>
              </a:rPr>
              <a:t>n</a:t>
            </a:r>
            <a:r>
              <a:rPr lang="en-US" b="1" dirty="0"/>
              <a:t>)</a:t>
            </a:r>
            <a:r>
              <a:rPr lang="en-US" dirty="0"/>
              <a:t> makes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</a:t>
            </a:r>
            <a:r>
              <a:rPr lang="en-US" dirty="0"/>
              <a:t> take successive values, starting from </a:t>
            </a:r>
            <a:r>
              <a:rPr lang="en-US" b="1" dirty="0">
                <a:solidFill>
                  <a:srgbClr val="7030A0"/>
                </a:solidFill>
              </a:rPr>
              <a:t>m</a:t>
            </a:r>
            <a:r>
              <a:rPr lang="en-US" b="1" dirty="0"/>
              <a:t> (instead of 0)</a:t>
            </a:r>
            <a:r>
              <a:rPr lang="en-US" dirty="0"/>
              <a:t> and incrementing by 1 each time, until we reach </a:t>
            </a:r>
            <a:r>
              <a:rPr lang="en-US" b="1" dirty="0">
                <a:solidFill>
                  <a:srgbClr val="0070C0"/>
                </a:solidFill>
              </a:rPr>
              <a:t>n</a:t>
            </a:r>
            <a:r>
              <a:rPr lang="en-US" b="1" dirty="0"/>
              <a:t> (with </a:t>
            </a:r>
            <a:r>
              <a:rPr lang="en-US" b="1" u="sng" dirty="0">
                <a:solidFill>
                  <a:srgbClr val="0070C0"/>
                </a:solidFill>
              </a:rPr>
              <a:t>n</a:t>
            </a:r>
            <a:r>
              <a:rPr lang="en-US" b="1" u="sng" dirty="0"/>
              <a:t> not included</a:t>
            </a:r>
            <a:r>
              <a:rPr lang="en-US" b="1" dirty="0"/>
              <a:t>)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3" r="32757" b="55937"/>
          <a:stretch/>
        </p:blipFill>
        <p:spPr>
          <a:xfrm>
            <a:off x="7018215" y="101600"/>
            <a:ext cx="3587263" cy="239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374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245E0-75C3-4458-AD74-CBC3E6140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4816E-2B6B-422D-BA33-59FF5F912E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Up</a:t>
            </a:r>
            <a:r>
              <a:rPr lang="en-US" dirty="0"/>
              <a:t> </a:t>
            </a:r>
            <a:r>
              <a:rPr lang="en-US" b="1" dirty="0"/>
              <a:t>to</a:t>
            </a:r>
            <a:r>
              <a:rPr lang="en-US" dirty="0"/>
              <a:t> </a:t>
            </a:r>
            <a:r>
              <a:rPr lang="en-US" b="1" dirty="0"/>
              <a:t>three</a:t>
            </a:r>
            <a:r>
              <a:rPr lang="en-US" dirty="0"/>
              <a:t> </a:t>
            </a:r>
            <a:r>
              <a:rPr lang="en-US" b="1" dirty="0"/>
              <a:t>parameters</a:t>
            </a:r>
            <a:r>
              <a:rPr lang="en-US" dirty="0"/>
              <a:t> can be given to 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</a:t>
            </a:r>
            <a:r>
              <a:rPr lang="en-US" dirty="0"/>
              <a:t>generator.</a:t>
            </a:r>
          </a:p>
          <a:p>
            <a:r>
              <a:rPr lang="en-US" b="1" dirty="0"/>
              <a:t>3 parameters: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</a:t>
            </a:r>
            <a:r>
              <a:rPr lang="en-US" b="1" dirty="0">
                <a:solidFill>
                  <a:srgbClr val="7030A0"/>
                </a:solidFill>
              </a:rPr>
              <a:t>m</a:t>
            </a:r>
            <a:r>
              <a:rPr lang="en-US" b="1" dirty="0"/>
              <a:t>, </a:t>
            </a:r>
            <a:r>
              <a:rPr lang="en-US" b="1" dirty="0">
                <a:solidFill>
                  <a:srgbClr val="0070C0"/>
                </a:solidFill>
              </a:rPr>
              <a:t>n</a:t>
            </a:r>
            <a:r>
              <a:rPr lang="en-US" b="1" dirty="0"/>
              <a:t>, </a:t>
            </a:r>
            <a:r>
              <a:rPr lang="en-US" b="1" dirty="0">
                <a:solidFill>
                  <a:schemeClr val="accent2"/>
                </a:solidFill>
              </a:rPr>
              <a:t>p</a:t>
            </a:r>
            <a:r>
              <a:rPr lang="en-US" b="1" dirty="0"/>
              <a:t>)</a:t>
            </a:r>
            <a:r>
              <a:rPr lang="en-US" dirty="0"/>
              <a:t> makes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</a:t>
            </a:r>
            <a:r>
              <a:rPr lang="en-US" dirty="0"/>
              <a:t> take successive values, starting from </a:t>
            </a:r>
            <a:r>
              <a:rPr lang="en-US" b="1" dirty="0">
                <a:solidFill>
                  <a:srgbClr val="7030A0"/>
                </a:solidFill>
              </a:rPr>
              <a:t>m</a:t>
            </a:r>
            <a:r>
              <a:rPr lang="en-US" b="1" dirty="0"/>
              <a:t> (instead of the default value 0)</a:t>
            </a:r>
            <a:r>
              <a:rPr lang="en-US" dirty="0"/>
              <a:t> and incrementing by </a:t>
            </a:r>
            <a:r>
              <a:rPr lang="en-US" b="1" dirty="0">
                <a:solidFill>
                  <a:schemeClr val="accent2"/>
                </a:solidFill>
              </a:rPr>
              <a:t>p</a:t>
            </a:r>
            <a:r>
              <a:rPr lang="en-US" b="1" dirty="0"/>
              <a:t> (instead of the default value 1)</a:t>
            </a:r>
            <a:r>
              <a:rPr lang="en-US" dirty="0"/>
              <a:t> each time, until we reach </a:t>
            </a:r>
            <a:r>
              <a:rPr lang="en-US" b="1" dirty="0">
                <a:solidFill>
                  <a:srgbClr val="0070C0"/>
                </a:solidFill>
              </a:rPr>
              <a:t>n</a:t>
            </a:r>
            <a:br>
              <a:rPr lang="en-US" b="1" dirty="0"/>
            </a:br>
            <a:r>
              <a:rPr lang="en-US" b="1" dirty="0"/>
              <a:t>(again, </a:t>
            </a:r>
            <a:r>
              <a:rPr lang="en-US" b="1" u="sng" dirty="0">
                <a:solidFill>
                  <a:srgbClr val="0070C0"/>
                </a:solidFill>
              </a:rPr>
              <a:t>n</a:t>
            </a:r>
            <a:r>
              <a:rPr lang="en-US" b="1" u="sng" dirty="0"/>
              <a:t> not included</a:t>
            </a:r>
            <a:r>
              <a:rPr lang="en-US" b="1" dirty="0"/>
              <a:t>)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CD25EF-1134-4BAB-BBC0-892A69255E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0" t="21562" r="32757" b="15077"/>
          <a:stretch/>
        </p:blipFill>
        <p:spPr>
          <a:xfrm>
            <a:off x="7018215" y="101600"/>
            <a:ext cx="3587263" cy="67563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28640AB-F0ED-025C-A7D6-25519E9DFA97}"/>
              </a:ext>
            </a:extLst>
          </p:cNvPr>
          <p:cNvSpPr txBox="1"/>
          <p:nvPr/>
        </p:nvSpPr>
        <p:spPr>
          <a:xfrm>
            <a:off x="8052620" y="5538768"/>
            <a:ext cx="39918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Note:</a:t>
            </a:r>
            <a:r>
              <a:rPr lang="en-US" sz="2800" dirty="0"/>
              <a:t> Can use negative values as m, n and p.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125473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07F9FE-B27E-0592-55F6-85E4ACDEE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 hides a list (almost)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F56C1-B960-FB6E-75D3-896A8596B6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323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</a:t>
            </a:r>
            <a:r>
              <a:rPr lang="en-US" dirty="0"/>
              <a:t> generator “hides” a list</a:t>
            </a:r>
            <a:r>
              <a:rPr lang="en-GB" dirty="0"/>
              <a:t> (almost), in the sense that it gives instructions on how to generate a list.</a:t>
            </a:r>
          </a:p>
          <a:p>
            <a:r>
              <a:rPr lang="en-GB" dirty="0"/>
              <a:t>If you ask Python to print the result of a </a:t>
            </a:r>
            <a:r>
              <a:rPr lang="en-GB" b="1" dirty="0">
                <a:solidFill>
                  <a:srgbClr val="00B050"/>
                </a:solidFill>
              </a:rPr>
              <a:t>range()</a:t>
            </a:r>
            <a:r>
              <a:rPr lang="en-GB" dirty="0"/>
              <a:t>, not that useful…!</a:t>
            </a:r>
          </a:p>
          <a:p>
            <a:r>
              <a:rPr lang="en-GB" dirty="0"/>
              <a:t>But ask it to convert the </a:t>
            </a:r>
            <a:r>
              <a:rPr lang="en-GB" b="1" dirty="0">
                <a:solidFill>
                  <a:srgbClr val="00B050"/>
                </a:solidFill>
              </a:rPr>
              <a:t>range() </a:t>
            </a:r>
            <a:r>
              <a:rPr lang="en-GB" dirty="0"/>
              <a:t>into a </a:t>
            </a:r>
            <a:r>
              <a:rPr lang="en-GB" b="1" dirty="0">
                <a:solidFill>
                  <a:srgbClr val="00B050"/>
                </a:solidFill>
              </a:rPr>
              <a:t>list</a:t>
            </a:r>
            <a:r>
              <a:rPr lang="en-GB" dirty="0"/>
              <a:t> and then print it…</a:t>
            </a:r>
            <a:br>
              <a:rPr lang="en-GB" dirty="0"/>
            </a:br>
            <a:r>
              <a:rPr lang="en-GB" dirty="0"/>
              <a:t>You should be able to visualize the list!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25DBF8-DCDF-FC10-0CC6-6BA06A012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408" y="1520573"/>
            <a:ext cx="4657392" cy="513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703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619A8A5-A3AA-3A7D-C301-CAD1DECA98DE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286500" y="430530"/>
            <a:ext cx="5524500" cy="891540"/>
          </a:xfrm>
          <a:prstGeom prst="roundRect">
            <a:avLst/>
          </a:prstGeom>
          <a:solidFill>
            <a:srgbClr val="F4F4F4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7500" rIns="1143000" rtlCol="0" anchor="ctr">
            <a:normAutofit/>
          </a:bodyPr>
          <a:lstStyle/>
          <a:p>
            <a:r>
              <a:rPr lang="en-GB" sz="2000">
                <a:solidFill>
                  <a:srgbClr val="5B5B5B"/>
                </a:solidFill>
              </a:rPr>
              <a:t>Please download and install the Slido app on all computers you use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1768C3F-F41D-2AAB-00C6-7BC12564F6B3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6048" y="577634"/>
            <a:ext cx="597332" cy="59733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93E9CB23-03C4-DFB7-F4C7-754BBA9B6C03}"/>
              </a:ext>
            </a:extLst>
          </p:cNvPr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901440" y="617220"/>
            <a:ext cx="1036320" cy="51816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548A77CA-BE12-89E2-BB2E-BDE63A32CF03}"/>
              </a:ext>
            </a:extLst>
          </p:cNvPr>
          <p:cNvPicPr>
            <a:picLocks/>
          </p:cNvPicPr>
          <p:nvPr>
            <p:custDataLst>
              <p:tags r:id="rId5"/>
            </p:custDataLst>
          </p:nvPr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8240" y="2270760"/>
            <a:ext cx="2316480" cy="23164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C44048D-22D6-3267-7098-D76DE51D9C32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3901440" y="2571750"/>
            <a:ext cx="7315199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>
                <a:solidFill>
                  <a:srgbClr val="5B5B5B"/>
                </a:solidFill>
              </a:rPr>
              <a:t>Which of the following correctly describes the range(5) function?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3613AA-E3D8-A1A6-31B3-AFD981377A69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901440" y="6032500"/>
            <a:ext cx="7315199" cy="5181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en-GB" sz="2200" b="1">
                <a:solidFill>
                  <a:srgbClr val="5B5B5B"/>
                </a:solidFill>
              </a:rPr>
              <a:t>ⓘ</a:t>
            </a:r>
            <a:r>
              <a:rPr lang="en-GB" sz="20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62110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7ACB53C-7851-5F39-286E-51A4F9DA2913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286500" y="430530"/>
            <a:ext cx="5524500" cy="891540"/>
          </a:xfrm>
          <a:prstGeom prst="roundRect">
            <a:avLst/>
          </a:prstGeom>
          <a:solidFill>
            <a:srgbClr val="F4F4F4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7500" rIns="1143000" rtlCol="0" anchor="ctr">
            <a:normAutofit/>
          </a:bodyPr>
          <a:lstStyle/>
          <a:p>
            <a:r>
              <a:rPr lang="en-GB" sz="2000">
                <a:solidFill>
                  <a:srgbClr val="5B5B5B"/>
                </a:solidFill>
              </a:rPr>
              <a:t>Please download and install the Slido app on all computers you use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CF14254F-27BF-8399-B402-D4FA462CA590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6048" y="577634"/>
            <a:ext cx="597332" cy="59733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60599DEE-0BAC-18CF-7D24-6582EF91F3E2}"/>
              </a:ext>
            </a:extLst>
          </p:cNvPr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901440" y="617220"/>
            <a:ext cx="1036320" cy="51816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B5717449-0893-DDB3-97D7-CFF4BDC22130}"/>
              </a:ext>
            </a:extLst>
          </p:cNvPr>
          <p:cNvPicPr>
            <a:picLocks/>
          </p:cNvPicPr>
          <p:nvPr>
            <p:custDataLst>
              <p:tags r:id="rId5"/>
            </p:custDataLst>
          </p:nvPr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8240" y="2270760"/>
            <a:ext cx="2316480" cy="23164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DCD1A09-A592-59EB-AC78-787098C91F8F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3901440" y="2571750"/>
            <a:ext cx="7315199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>
                <a:solidFill>
                  <a:srgbClr val="5B5B5B"/>
                </a:solidFill>
              </a:rPr>
              <a:t>How many prints will appear on screen?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DF9B756-5E49-939F-183B-561C6665AC87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901440" y="6032500"/>
            <a:ext cx="7315199" cy="5181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en-GB" sz="2200" b="1">
                <a:solidFill>
                  <a:srgbClr val="5B5B5B"/>
                </a:solidFill>
              </a:rPr>
              <a:t>ⓘ</a:t>
            </a:r>
            <a:r>
              <a:rPr lang="en-GB" sz="20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80209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7795BAAA-AAEC-C21C-05A5-ADBED266CA57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286500" y="430530"/>
            <a:ext cx="5524500" cy="891540"/>
          </a:xfrm>
          <a:prstGeom prst="roundRect">
            <a:avLst/>
          </a:prstGeom>
          <a:solidFill>
            <a:srgbClr val="F4F4F4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7500" rIns="1143000" rtlCol="0" anchor="ctr">
            <a:normAutofit/>
          </a:bodyPr>
          <a:lstStyle/>
          <a:p>
            <a:r>
              <a:rPr lang="en-GB" sz="2000">
                <a:solidFill>
                  <a:srgbClr val="5B5B5B"/>
                </a:solidFill>
              </a:rPr>
              <a:t>Please download and install the Slido app on all computers you use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7D0D0E7-4343-2967-C9CE-16A73906E562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6048" y="577634"/>
            <a:ext cx="597332" cy="59733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AE55627-8CBA-9F27-6824-1D5ED4CF7429}"/>
              </a:ext>
            </a:extLst>
          </p:cNvPr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901440" y="617220"/>
            <a:ext cx="1036320" cy="518160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FBB7EFAF-DE1D-26BD-F8E5-08979224BF66}"/>
              </a:ext>
            </a:extLst>
          </p:cNvPr>
          <p:cNvPicPr>
            <a:picLocks/>
          </p:cNvPicPr>
          <p:nvPr>
            <p:custDataLst>
              <p:tags r:id="rId5"/>
            </p:custDataLst>
          </p:nvPr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8240" y="2270760"/>
            <a:ext cx="2316480" cy="231648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6473F81-C70E-4687-BAB2-FCAE9CC941A0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3901440" y="2571750"/>
            <a:ext cx="7315199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>
                <a:solidFill>
                  <a:srgbClr val="5B5B5B"/>
                </a:solidFill>
              </a:rPr>
              <a:t>How many prints will appear on screen?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9432F1-FF6D-31FB-FA69-042E8ED6155A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3901440" y="6032500"/>
            <a:ext cx="7315199" cy="5181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en-GB" sz="2200" b="1">
                <a:solidFill>
                  <a:srgbClr val="5B5B5B"/>
                </a:solidFill>
              </a:rPr>
              <a:t>ⓘ</a:t>
            </a:r>
            <a:r>
              <a:rPr lang="en-GB" sz="20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7692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4" y="406968"/>
            <a:ext cx="6798541" cy="837884"/>
          </a:xfrm>
        </p:spPr>
        <p:txBody>
          <a:bodyPr anchor="b">
            <a:normAutofit/>
          </a:bodyPr>
          <a:lstStyle/>
          <a:p>
            <a:r>
              <a:rPr lang="en-US" sz="4000" dirty="0"/>
              <a:t>Outline (Chapter 6)</a:t>
            </a:r>
          </a:p>
        </p:txBody>
      </p:sp>
      <p:pic>
        <p:nvPicPr>
          <p:cNvPr id="5" name="Picture 4" descr="Closeup of a keyboard">
            <a:extLst>
              <a:ext uri="{FF2B5EF4-FFF2-40B4-BE49-F238E27FC236}">
                <a16:creationId xmlns:a16="http://schemas.microsoft.com/office/drawing/2014/main" id="{943E5914-5549-6D68-0D39-CD2945350A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64" r="40215" b="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1651819"/>
            <a:ext cx="7362963" cy="5004619"/>
          </a:xfrm>
        </p:spPr>
        <p:txBody>
          <a:bodyPr>
            <a:normAutofit/>
          </a:bodyPr>
          <a:lstStyle/>
          <a:p>
            <a:r>
              <a:rPr lang="en-US" dirty="0"/>
              <a:t>What is the </a:t>
            </a:r>
            <a:r>
              <a:rPr lang="en-US" b="1" dirty="0"/>
              <a:t>list</a:t>
            </a:r>
            <a:r>
              <a:rPr lang="en-US" dirty="0"/>
              <a:t> </a:t>
            </a:r>
            <a:r>
              <a:rPr lang="en-US" b="1" dirty="0"/>
              <a:t>type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(quick intro, more on this later)</a:t>
            </a:r>
          </a:p>
          <a:p>
            <a:r>
              <a:rPr lang="en-US" dirty="0"/>
              <a:t>What is a </a:t>
            </a:r>
            <a:r>
              <a:rPr lang="en-US" b="1" dirty="0"/>
              <a:t>for loop </a:t>
            </a:r>
            <a:r>
              <a:rPr lang="en-US" dirty="0"/>
              <a:t>and how to implement a basic one using a list as generator?</a:t>
            </a:r>
          </a:p>
          <a:p>
            <a:r>
              <a:rPr lang="en-US" dirty="0"/>
              <a:t>What is the </a:t>
            </a:r>
            <a:r>
              <a:rPr lang="en-US" b="1" dirty="0"/>
              <a:t>range() generator</a:t>
            </a:r>
            <a:r>
              <a:rPr lang="en-US" dirty="0"/>
              <a:t>?</a:t>
            </a:r>
          </a:p>
          <a:p>
            <a:r>
              <a:rPr lang="en-US" dirty="0"/>
              <a:t>What is the </a:t>
            </a:r>
            <a:r>
              <a:rPr lang="en-US" b="1" dirty="0"/>
              <a:t>zip() generator</a:t>
            </a:r>
            <a:r>
              <a:rPr lang="en-US" dirty="0"/>
              <a:t>?</a:t>
            </a:r>
          </a:p>
          <a:p>
            <a:r>
              <a:rPr lang="en-US" dirty="0"/>
              <a:t>What is the </a:t>
            </a:r>
            <a:r>
              <a:rPr lang="en-US" b="1" dirty="0"/>
              <a:t>enumerate() generator</a:t>
            </a:r>
            <a:r>
              <a:rPr lang="en-US" dirty="0"/>
              <a:t>?</a:t>
            </a:r>
          </a:p>
          <a:p>
            <a:r>
              <a:rPr lang="en-US" dirty="0"/>
              <a:t>What are </a:t>
            </a:r>
            <a:r>
              <a:rPr lang="en-US" b="1" dirty="0"/>
              <a:t>nested for loops</a:t>
            </a:r>
            <a:r>
              <a:rPr lang="en-US" dirty="0"/>
              <a:t>?</a:t>
            </a:r>
          </a:p>
          <a:p>
            <a:r>
              <a:rPr lang="en-US" dirty="0"/>
              <a:t>What is </a:t>
            </a:r>
            <a:r>
              <a:rPr lang="en-US" b="1" dirty="0"/>
              <a:t>breaking</a:t>
            </a:r>
            <a:r>
              <a:rPr lang="en-US" dirty="0"/>
              <a:t> and </a:t>
            </a:r>
            <a:r>
              <a:rPr lang="en-US" b="1" dirty="0"/>
              <a:t>continuing</a:t>
            </a:r>
            <a:r>
              <a:rPr lang="en-US" dirty="0"/>
              <a:t> in for loops?</a:t>
            </a:r>
          </a:p>
        </p:txBody>
      </p:sp>
    </p:spTree>
    <p:extLst>
      <p:ext uri="{BB962C8B-B14F-4D97-AF65-F5344CB8AC3E}">
        <p14:creationId xmlns:p14="http://schemas.microsoft.com/office/powerpoint/2010/main" val="1092410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 takes </a:t>
            </a:r>
            <a:r>
              <a:rPr lang="en-US" b="1" dirty="0"/>
              <a:t>multiple</a:t>
            </a:r>
            <a:r>
              <a:rPr lang="en-US" dirty="0"/>
              <a:t> </a:t>
            </a:r>
            <a:r>
              <a:rPr lang="en-US" b="1" dirty="0"/>
              <a:t>lists</a:t>
            </a:r>
            <a:r>
              <a:rPr lang="en-US" dirty="0"/>
              <a:t> of </a:t>
            </a:r>
            <a:r>
              <a:rPr lang="en-US" b="1" u="sng" dirty="0"/>
              <a:t>equal length</a:t>
            </a:r>
            <a:r>
              <a:rPr lang="en-US" b="1" dirty="0"/>
              <a:t> </a:t>
            </a:r>
            <a:r>
              <a:rPr lang="en-US" dirty="0"/>
              <a:t>(same number of elements).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CB8492C0-696A-907D-86C8-19EC9DB73C39}"/>
              </a:ext>
            </a:extLst>
          </p:cNvPr>
          <p:cNvSpPr/>
          <p:nvPr/>
        </p:nvSpPr>
        <p:spPr>
          <a:xfrm rot="19447355">
            <a:off x="8351806" y="2423621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3465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3FFC4-89B8-4427-A1C1-A1A449DE9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684DAD-2071-474C-91C1-068202C34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71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Want to browse through the elements of multiple lists at the same time?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</a:t>
            </a:r>
            <a:r>
              <a:rPr lang="en-US" dirty="0"/>
              <a:t> generator takes </a:t>
            </a:r>
            <a:r>
              <a:rPr lang="en-US" b="1" dirty="0"/>
              <a:t>multiple</a:t>
            </a:r>
            <a:r>
              <a:rPr lang="en-US" dirty="0"/>
              <a:t> </a:t>
            </a:r>
            <a:r>
              <a:rPr lang="en-US" b="1" dirty="0"/>
              <a:t>lists</a:t>
            </a:r>
            <a:r>
              <a:rPr lang="en-US" dirty="0"/>
              <a:t> of </a:t>
            </a:r>
            <a:r>
              <a:rPr lang="en-US" b="1" u="sng" dirty="0"/>
              <a:t>equal length</a:t>
            </a:r>
            <a:r>
              <a:rPr lang="en-US" b="1" dirty="0"/>
              <a:t> </a:t>
            </a:r>
            <a:r>
              <a:rPr lang="en-US" dirty="0"/>
              <a:t>(same number of elements).</a:t>
            </a:r>
          </a:p>
          <a:p>
            <a:r>
              <a:rPr lang="en-US" dirty="0"/>
              <a:t>Updates that many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on each loop iteration, in a </a:t>
            </a:r>
            <a:r>
              <a:rPr lang="en-US" b="1" u="sng" dirty="0"/>
              <a:t>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br>
              <a:rPr lang="en-GB" b="1" dirty="0"/>
            </a:br>
            <a:r>
              <a:rPr lang="en-GB" b="1" dirty="0"/>
              <a:t>(moves both iteration variables at the same speed on both lists)</a:t>
            </a:r>
            <a:endParaRPr lang="en-US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23F159-FBD5-4E9C-9940-0ED7E9E5C6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83" t="33655" r="24612" b="23103"/>
          <a:stretch/>
        </p:blipFill>
        <p:spPr>
          <a:xfrm>
            <a:off x="6096000" y="1600994"/>
            <a:ext cx="6040946" cy="4800600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2A3A0585-3141-234C-F215-58C74E186F51}"/>
              </a:ext>
            </a:extLst>
          </p:cNvPr>
          <p:cNvSpPr/>
          <p:nvPr/>
        </p:nvSpPr>
        <p:spPr>
          <a:xfrm rot="19447355">
            <a:off x="6132236" y="2400176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B1B290BE-D9B8-F27B-6A09-EACD16C7D2CC}"/>
              </a:ext>
            </a:extLst>
          </p:cNvPr>
          <p:cNvSpPr/>
          <p:nvPr/>
        </p:nvSpPr>
        <p:spPr>
          <a:xfrm rot="10800000">
            <a:off x="7548420" y="4639284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80389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</a:p>
          <a:p>
            <a:pPr marL="0" indent="0">
              <a:buNone/>
            </a:pPr>
            <a:r>
              <a:rPr lang="en-US" dirty="0"/>
              <a:t>On each loop iteration:</a:t>
            </a:r>
          </a:p>
          <a:p>
            <a:r>
              <a:rPr lang="en-US" dirty="0"/>
              <a:t>The first one takes values consisting of the </a:t>
            </a:r>
            <a:r>
              <a:rPr lang="en-US" b="1" dirty="0"/>
              <a:t>position</a:t>
            </a:r>
            <a:r>
              <a:rPr lang="en-US" dirty="0"/>
              <a:t> </a:t>
            </a:r>
            <a:r>
              <a:rPr lang="en-US" b="1" dirty="0"/>
              <a:t>index</a:t>
            </a:r>
            <a:r>
              <a:rPr lang="en-US" dirty="0"/>
              <a:t> (1</a:t>
            </a:r>
            <a:r>
              <a:rPr lang="en-US" baseline="30000" dirty="0"/>
              <a:t>st</a:t>
            </a:r>
            <a:r>
              <a:rPr lang="en-US" dirty="0"/>
              <a:t>, 2</a:t>
            </a:r>
            <a:r>
              <a:rPr lang="en-US" baseline="30000" dirty="0"/>
              <a:t>nd</a:t>
            </a:r>
            <a:r>
              <a:rPr lang="en-US" dirty="0"/>
              <a:t>,3</a:t>
            </a:r>
            <a:r>
              <a:rPr lang="en-US" baseline="30000" dirty="0"/>
              <a:t>rd</a:t>
            </a:r>
            <a:r>
              <a:rPr lang="en-US" dirty="0"/>
              <a:t>,… element),</a:t>
            </a:r>
          </a:p>
          <a:p>
            <a:r>
              <a:rPr lang="en-US" dirty="0"/>
              <a:t>The second is takes </a:t>
            </a:r>
            <a:r>
              <a:rPr lang="en-US" b="1" dirty="0"/>
              <a:t>value</a:t>
            </a:r>
            <a:r>
              <a:rPr lang="en-US" dirty="0"/>
              <a:t> of the element in the list.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0A3F662-FDAF-4498-A21C-BB8BA50C7D9E}"/>
              </a:ext>
            </a:extLst>
          </p:cNvPr>
          <p:cNvSpPr/>
          <p:nvPr/>
        </p:nvSpPr>
        <p:spPr>
          <a:xfrm rot="19447355">
            <a:off x="6413591" y="199377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A78BC59-2ED7-478E-A0F8-0075C8130125}"/>
              </a:ext>
            </a:extLst>
          </p:cNvPr>
          <p:cNvSpPr/>
          <p:nvPr/>
        </p:nvSpPr>
        <p:spPr>
          <a:xfrm rot="19447355">
            <a:off x="7206852" y="201722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57543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6A5C5-8F44-46AA-9903-9D18C1324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E3161-6678-408C-B86D-ECE163A0DC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</a:t>
            </a:r>
            <a:r>
              <a:rPr lang="en-US" dirty="0"/>
              <a:t> generator can be used to </a:t>
            </a:r>
            <a:r>
              <a:rPr lang="en-US" b="1" dirty="0"/>
              <a:t>update</a:t>
            </a:r>
            <a:r>
              <a:rPr lang="en-US" dirty="0"/>
              <a:t> </a:t>
            </a:r>
            <a:r>
              <a:rPr lang="en-US" b="1" dirty="0"/>
              <a:t>two</a:t>
            </a:r>
            <a:r>
              <a:rPr lang="en-US" dirty="0"/>
              <a:t>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at once.</a:t>
            </a:r>
          </a:p>
          <a:p>
            <a:pPr marL="0" indent="0">
              <a:buNone/>
            </a:pPr>
            <a:r>
              <a:rPr lang="en-US" dirty="0"/>
              <a:t>On each loop iteration:</a:t>
            </a:r>
          </a:p>
          <a:p>
            <a:r>
              <a:rPr lang="en-US" dirty="0"/>
              <a:t>The first one takes values consisting of the </a:t>
            </a:r>
            <a:r>
              <a:rPr lang="en-US" b="1" dirty="0"/>
              <a:t>position</a:t>
            </a:r>
            <a:r>
              <a:rPr lang="en-US" dirty="0"/>
              <a:t> </a:t>
            </a:r>
            <a:r>
              <a:rPr lang="en-US" b="1" dirty="0"/>
              <a:t>index</a:t>
            </a:r>
            <a:r>
              <a:rPr lang="en-US" dirty="0"/>
              <a:t> (1</a:t>
            </a:r>
            <a:r>
              <a:rPr lang="en-US" baseline="30000" dirty="0"/>
              <a:t>st</a:t>
            </a:r>
            <a:r>
              <a:rPr lang="en-US" dirty="0"/>
              <a:t>, 2</a:t>
            </a:r>
            <a:r>
              <a:rPr lang="en-US" baseline="30000" dirty="0"/>
              <a:t>nd</a:t>
            </a:r>
            <a:r>
              <a:rPr lang="en-US" dirty="0"/>
              <a:t>,3</a:t>
            </a:r>
            <a:r>
              <a:rPr lang="en-US" baseline="30000" dirty="0"/>
              <a:t>rd</a:t>
            </a:r>
            <a:r>
              <a:rPr lang="en-US" dirty="0"/>
              <a:t>,… element),</a:t>
            </a:r>
          </a:p>
          <a:p>
            <a:r>
              <a:rPr lang="en-US" dirty="0"/>
              <a:t>The second is takes </a:t>
            </a:r>
            <a:r>
              <a:rPr lang="en-US" b="1" dirty="0"/>
              <a:t>value</a:t>
            </a:r>
            <a:r>
              <a:rPr lang="en-US" dirty="0"/>
              <a:t> of the element in the list.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84C33-24B8-457B-B002-FEAE602E29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67" t="19897" r="75769" b="42564"/>
          <a:stretch/>
        </p:blipFill>
        <p:spPr>
          <a:xfrm>
            <a:off x="6377354" y="1395602"/>
            <a:ext cx="5614878" cy="5242467"/>
          </a:xfrm>
          <a:prstGeom prst="rect">
            <a:avLst/>
          </a:prstGeom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00A3F662-FDAF-4498-A21C-BB8BA50C7D9E}"/>
              </a:ext>
            </a:extLst>
          </p:cNvPr>
          <p:cNvSpPr/>
          <p:nvPr/>
        </p:nvSpPr>
        <p:spPr>
          <a:xfrm rot="10800000">
            <a:off x="7007561" y="352345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6FCE5D-CDA1-4253-9DC6-66F4387A25E9}"/>
              </a:ext>
            </a:extLst>
          </p:cNvPr>
          <p:cNvSpPr txBox="1"/>
          <p:nvPr/>
        </p:nvSpPr>
        <p:spPr>
          <a:xfrm>
            <a:off x="8020063" y="3384332"/>
            <a:ext cx="397216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Note: </a:t>
            </a:r>
            <a:r>
              <a:rPr lang="en-US" sz="2800" dirty="0"/>
              <a:t>In Python, </a:t>
            </a:r>
            <a:r>
              <a:rPr lang="en-US" sz="2800" b="1" dirty="0"/>
              <a:t>we start counting from 0</a:t>
            </a:r>
            <a:r>
              <a:rPr lang="en-US" sz="2800" dirty="0"/>
              <a:t>.</a:t>
            </a:r>
            <a:br>
              <a:rPr lang="en-US" sz="2800" dirty="0"/>
            </a:br>
            <a:r>
              <a:rPr lang="en-US" sz="2800" dirty="0"/>
              <a:t>What we call the 1</a:t>
            </a:r>
            <a:r>
              <a:rPr lang="en-US" sz="2800" baseline="30000" dirty="0"/>
              <a:t>st</a:t>
            </a:r>
            <a:r>
              <a:rPr lang="en-US" sz="2800" dirty="0"/>
              <a:t> element of the list in English, is called the 0</a:t>
            </a:r>
            <a:r>
              <a:rPr lang="en-US" sz="2800" baseline="30000" dirty="0"/>
              <a:t>th</a:t>
            </a:r>
            <a:r>
              <a:rPr lang="en-US" sz="2800" dirty="0"/>
              <a:t> element (index = 0) in programming</a:t>
            </a:r>
            <a:r>
              <a:rPr lang="en-GB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44228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49CE4681-2131-1647-1A5B-D3A3D3D87A2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286500" y="430530"/>
            <a:ext cx="5524500" cy="891540"/>
          </a:xfrm>
          <a:prstGeom prst="roundRect">
            <a:avLst/>
          </a:prstGeom>
          <a:solidFill>
            <a:srgbClr val="F4F4F4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7500" rIns="1143000" rtlCol="0" anchor="ctr">
            <a:normAutofit/>
          </a:bodyPr>
          <a:lstStyle/>
          <a:p>
            <a:r>
              <a:rPr lang="en-GB" sz="2000">
                <a:solidFill>
                  <a:srgbClr val="5B5B5B"/>
                </a:solidFill>
              </a:rPr>
              <a:t>Please download and install the Slido app on all computers you use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8D35E913-7C75-B3BF-10FD-2C7F1A89A928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6048" y="577634"/>
            <a:ext cx="597332" cy="59733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7963CEE-4BA6-73BF-FA74-603F79B3D558}"/>
              </a:ext>
            </a:extLst>
          </p:cNvPr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901440" y="617220"/>
            <a:ext cx="1036320" cy="51816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D1B79E8-A253-0D90-DEBC-6377FE5C9654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901440" y="2571750"/>
            <a:ext cx="7315199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>
                <a:solidFill>
                  <a:srgbClr val="5B5B5B"/>
                </a:solidFill>
              </a:rPr>
              <a:t>What will be displayed when running the following code? (Careful, there might be something sketchy about it!)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60B04D-D0B8-87FA-DAAF-11238617CB71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3901440" y="6032500"/>
            <a:ext cx="7315199" cy="5181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en-GB" sz="2200" b="1">
                <a:solidFill>
                  <a:srgbClr val="5B5B5B"/>
                </a:solidFill>
              </a:rPr>
              <a:t>ⓘ</a:t>
            </a:r>
            <a:r>
              <a:rPr lang="en-GB" sz="20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841EF86-5EB6-EA09-068C-41DA78ED90B7}"/>
              </a:ext>
            </a:extLst>
          </p:cNvPr>
          <p:cNvPicPr>
            <a:picLocks/>
          </p:cNvPicPr>
          <p:nvPr>
            <p:custDataLst>
              <p:tags r:id="rId7"/>
            </p:custDataLst>
          </p:nvPr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8240" y="2270760"/>
            <a:ext cx="2316480" cy="23164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1424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0C3A5-F950-4036-A391-0428317D5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F787C-451D-4AFD-89D5-D04C678B31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463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Just like we </a:t>
            </a:r>
            <a:r>
              <a:rPr lang="en-US" b="1" dirty="0"/>
              <a:t>nested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statements earlier, we can </a:t>
            </a:r>
            <a:r>
              <a:rPr lang="en-US" b="1" dirty="0"/>
              <a:t>nest</a:t>
            </a:r>
            <a:r>
              <a:rPr lang="en-US" dirty="0"/>
              <a:t>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Works “almost” like 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dirty="0"/>
              <a:t> generator,</a:t>
            </a:r>
          </a:p>
          <a:p>
            <a:r>
              <a:rPr lang="en-US" dirty="0"/>
              <a:t>But updates the </a:t>
            </a:r>
            <a:r>
              <a:rPr lang="en-US" b="1" dirty="0"/>
              <a:t>iteration</a:t>
            </a:r>
            <a:r>
              <a:rPr lang="en-US" dirty="0"/>
              <a:t> </a:t>
            </a:r>
            <a:r>
              <a:rPr lang="en-US" b="1" dirty="0"/>
              <a:t>variables</a:t>
            </a:r>
            <a:r>
              <a:rPr lang="en-US" dirty="0"/>
              <a:t> in an </a:t>
            </a:r>
            <a:r>
              <a:rPr lang="en-US" b="1" u="sng" dirty="0"/>
              <a:t>unsynchronized</a:t>
            </a:r>
            <a:r>
              <a:rPr lang="en-US" dirty="0"/>
              <a:t> </a:t>
            </a:r>
            <a:r>
              <a:rPr lang="en-US" b="1" dirty="0"/>
              <a:t>manner</a:t>
            </a:r>
            <a:r>
              <a:rPr lang="en-US" dirty="0"/>
              <a:t>.</a:t>
            </a:r>
          </a:p>
          <a:p>
            <a:r>
              <a:rPr lang="en-US" dirty="0"/>
              <a:t>Convenient for checking all combinations of values in two given lists!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62A851-DF27-402D-BB74-088AF6B93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41" t="23111" r="24630" b="19407"/>
          <a:stretch/>
        </p:blipFill>
        <p:spPr>
          <a:xfrm>
            <a:off x="6002025" y="279143"/>
            <a:ext cx="6189975" cy="6491112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1ADA9EB0-99D1-0043-F791-BE37DA8CB959}"/>
              </a:ext>
            </a:extLst>
          </p:cNvPr>
          <p:cNvSpPr/>
          <p:nvPr/>
        </p:nvSpPr>
        <p:spPr>
          <a:xfrm rot="10800000">
            <a:off x="7105075" y="4297940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3655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 a previous lecture, we have seen how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is used to </a:t>
            </a:r>
            <a:r>
              <a:rPr lang="en-US" b="1" dirty="0"/>
              <a:t>interrupt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r>
              <a:rPr lang="en-US" dirty="0"/>
              <a:t>It also works with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loops!</a:t>
            </a:r>
          </a:p>
          <a:p>
            <a:r>
              <a:rPr lang="en-US" dirty="0"/>
              <a:t>When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keyword is encountered in a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loop, it will </a:t>
            </a:r>
            <a:r>
              <a:rPr lang="en-US" b="1" dirty="0"/>
              <a:t>stop the iterations early</a:t>
            </a:r>
            <a:r>
              <a:rPr lang="en-US" dirty="0"/>
              <a:t>, before we have been able to see all elements in the list/generator.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86D751-8747-439F-AFDC-16FBC39DC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70" t="32000" r="29166" b="31488"/>
          <a:stretch/>
        </p:blipFill>
        <p:spPr>
          <a:xfrm>
            <a:off x="6172202" y="1578707"/>
            <a:ext cx="5656385" cy="513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77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statement, which was be used to </a:t>
            </a:r>
            <a:r>
              <a:rPr lang="en-US" b="1" dirty="0"/>
              <a:t>interrupt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loop…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continue</a:t>
            </a:r>
            <a:r>
              <a:rPr lang="en-US" dirty="0"/>
              <a:t> statement!</a:t>
            </a:r>
          </a:p>
          <a:p>
            <a:r>
              <a:rPr lang="en-US" dirty="0"/>
              <a:t>When encountered in the indented code inside a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loop, it </a:t>
            </a:r>
            <a:r>
              <a:rPr lang="en-US" b="1" dirty="0"/>
              <a:t>ends</a:t>
            </a:r>
            <a:r>
              <a:rPr lang="en-US" dirty="0"/>
              <a:t> </a:t>
            </a:r>
            <a:r>
              <a:rPr lang="en-US" b="1" dirty="0"/>
              <a:t>the current iteration and moves on to the next one</a:t>
            </a:r>
            <a:r>
              <a:rPr lang="en-US" dirty="0"/>
              <a:t>.</a:t>
            </a:r>
            <a:endParaRPr lang="en-GB" dirty="0"/>
          </a:p>
          <a:p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AF18454-0841-486D-836C-B1A785AB3A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97" t="29333" r="25000" b="29231"/>
          <a:stretch/>
        </p:blipFill>
        <p:spPr>
          <a:xfrm>
            <a:off x="6096000" y="1615343"/>
            <a:ext cx="5955436" cy="464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44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(episode 2)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7EE6014-9627-4D6E-B6D9-3D5AA95F59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04149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statement, which was used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statements</a:t>
            </a:r>
            <a:r>
              <a:rPr lang="en-US" b="1" dirty="0"/>
              <a:t>… 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in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It defines a piece of code to be executed when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ends </a:t>
            </a:r>
            <a:r>
              <a:rPr lang="en-US" b="1" u="sng" dirty="0"/>
              <a:t>normally</a:t>
            </a:r>
            <a:r>
              <a:rPr lang="en-US" dirty="0"/>
              <a:t>.</a:t>
            </a:r>
          </a:p>
          <a:p>
            <a:r>
              <a:rPr lang="en-US" b="1" dirty="0"/>
              <a:t>Normally: </a:t>
            </a:r>
            <a:r>
              <a:rPr lang="en-US" dirty="0"/>
              <a:t>completed all iterations, </a:t>
            </a:r>
            <a:r>
              <a:rPr lang="en-US" b="1" u="sng" dirty="0"/>
              <a:t>without being interrupted</a:t>
            </a:r>
            <a:r>
              <a:rPr lang="en-US" dirty="0"/>
              <a:t> by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85A7590-4CF2-4107-AC81-71E9E8A71E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333" t="22154" r="24167" b="36410"/>
          <a:stretch/>
        </p:blipFill>
        <p:spPr>
          <a:xfrm>
            <a:off x="6019800" y="1766278"/>
            <a:ext cx="6083930" cy="4501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4335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3B12EE-2B51-4C7B-96A6-34CF1989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(episode 2)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7B6B11-A9A3-4DC7-83CA-2C09A9A33D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269" t="38975" r="24423" b="26234"/>
          <a:stretch/>
        </p:blipFill>
        <p:spPr>
          <a:xfrm>
            <a:off x="6096000" y="1953846"/>
            <a:ext cx="5996678" cy="3767016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878B78DE-5761-D6AC-9736-0115BF7568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04149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Similar to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statement, which was used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</a:t>
            </a:r>
            <a:r>
              <a:rPr lang="en-US" dirty="0"/>
              <a:t>statements</a:t>
            </a:r>
            <a:r>
              <a:rPr lang="en-US" b="1" dirty="0"/>
              <a:t>… </a:t>
            </a:r>
          </a:p>
          <a:p>
            <a:r>
              <a:rPr lang="en-US" dirty="0"/>
              <a:t>We can define 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in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loops.</a:t>
            </a:r>
          </a:p>
          <a:p>
            <a:r>
              <a:rPr lang="en-US" dirty="0"/>
              <a:t>It defines a piece of code to be executed when 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 ends </a:t>
            </a:r>
            <a:r>
              <a:rPr lang="en-US" b="1" u="sng" dirty="0"/>
              <a:t>normally</a:t>
            </a:r>
            <a:r>
              <a:rPr lang="en-US" dirty="0"/>
              <a:t>.</a:t>
            </a:r>
          </a:p>
          <a:p>
            <a:r>
              <a:rPr lang="en-US" b="1" dirty="0"/>
              <a:t>Normally: </a:t>
            </a:r>
            <a:r>
              <a:rPr lang="en-US" dirty="0"/>
              <a:t>completed all iterations, </a:t>
            </a:r>
            <a:r>
              <a:rPr lang="en-US" b="1" u="sng" dirty="0"/>
              <a:t>without being interrupted</a:t>
            </a:r>
            <a:r>
              <a:rPr lang="en-US" dirty="0"/>
              <a:t> by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03718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D60E39-7BAA-46BE-9ACD-DD42312A1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list type (short intro)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9570CB-A62A-4A84-B68D-BCEF4C409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2498"/>
          </a:xfrm>
        </p:spPr>
        <p:txBody>
          <a:bodyPr>
            <a:normAutofit/>
          </a:bodyPr>
          <a:lstStyle/>
          <a:p>
            <a:r>
              <a:rPr lang="en-US" dirty="0"/>
              <a:t>Let us first introduce a new type of objects, called </a:t>
            </a:r>
            <a:r>
              <a:rPr lang="en-US" b="1" dirty="0"/>
              <a:t>lists</a:t>
            </a:r>
            <a:r>
              <a:rPr lang="en-US" dirty="0"/>
              <a:t>.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Definition (</a:t>
            </a:r>
            <a:r>
              <a:rPr lang="en-US" b="1" dirty="0">
                <a:solidFill>
                  <a:srgbClr val="00B050"/>
                </a:solidFill>
              </a:rPr>
              <a:t>lists</a:t>
            </a:r>
            <a:r>
              <a:rPr lang="en-US" b="1" dirty="0"/>
              <a:t>):</a:t>
            </a:r>
            <a:r>
              <a:rPr lang="en-US" dirty="0"/>
              <a:t> a </a:t>
            </a:r>
            <a:r>
              <a:rPr lang="en-US" b="1" dirty="0">
                <a:solidFill>
                  <a:srgbClr val="00B050"/>
                </a:solidFill>
              </a:rPr>
              <a:t>list</a:t>
            </a:r>
            <a:r>
              <a:rPr lang="en-US" b="1" dirty="0"/>
              <a:t> </a:t>
            </a:r>
            <a:r>
              <a:rPr lang="en-US" dirty="0"/>
              <a:t>is a </a:t>
            </a:r>
            <a:r>
              <a:rPr lang="en-US" b="1" dirty="0"/>
              <a:t>sequence</a:t>
            </a:r>
            <a:r>
              <a:rPr lang="en-US" dirty="0"/>
              <a:t> of several variables or  elements, listed, in order, between </a:t>
            </a:r>
            <a:r>
              <a:rPr lang="en-US" b="1" dirty="0"/>
              <a:t>brackets</a:t>
            </a:r>
            <a:r>
              <a:rPr lang="en-US" dirty="0"/>
              <a:t> and separated by </a:t>
            </a:r>
            <a:r>
              <a:rPr lang="en-US" b="1" dirty="0"/>
              <a:t>commas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/>
              <a:t>Lists can contain variables of any types (int, float, string, etc.) and lists can also contain mixed types of variables.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9782E-EE45-4918-A750-8D8DA9C63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4" t="24926" r="28473" b="33137"/>
          <a:stretch/>
        </p:blipFill>
        <p:spPr>
          <a:xfrm>
            <a:off x="6172202" y="1376412"/>
            <a:ext cx="5887702" cy="522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0863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98C1295-256A-50B3-0495-22A8266A0123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6286500" y="430530"/>
            <a:ext cx="5524500" cy="891540"/>
          </a:xfrm>
          <a:prstGeom prst="roundRect">
            <a:avLst/>
          </a:prstGeom>
          <a:solidFill>
            <a:srgbClr val="F4F4F4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17500" rIns="1143000" rtlCol="0" anchor="ctr">
            <a:normAutofit/>
          </a:bodyPr>
          <a:lstStyle/>
          <a:p>
            <a:r>
              <a:rPr lang="en-GB" sz="2000">
                <a:solidFill>
                  <a:srgbClr val="5B5B5B"/>
                </a:solidFill>
              </a:rPr>
              <a:t>Please download and install the Slido app on all computers you use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873D548-D838-E108-E27C-0BDE0D06671D}"/>
              </a:ext>
            </a:extLst>
          </p:cNvPr>
          <p:cNvPicPr>
            <a:picLocks/>
          </p:cNvPicPr>
          <p:nvPr>
            <p:custDataLst>
              <p:tags r:id="rId3"/>
            </p:custDataLst>
          </p:nvPr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826048" y="577634"/>
            <a:ext cx="597332" cy="597332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F1161150-B857-FA4B-45C0-629E9FA9CC45}"/>
              </a:ext>
            </a:extLst>
          </p:cNvPr>
          <p:cNvPicPr>
            <a:picLocks/>
          </p:cNvPicPr>
          <p:nvPr>
            <p:custDataLst>
              <p:tags r:id="rId4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901440" y="617220"/>
            <a:ext cx="1036320" cy="51816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CE6A0705-6434-AFE2-A264-B6664E8538E7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3901440" y="2571750"/>
            <a:ext cx="7315199" cy="1714500"/>
          </a:xfrm>
          <a:prstGeom prst="rect">
            <a:avLst/>
          </a:prstGeom>
          <a:noFill/>
          <a:ln w="12700" cap="flat" cmpd="sng" algn="ctr">
            <a:solidFill>
              <a:srgbClr val="FFFFFF"/>
            </a:solidFill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4000" b="1">
                <a:solidFill>
                  <a:srgbClr val="5B5B5B"/>
                </a:solidFill>
              </a:rPr>
              <a:t>Which values will be displayed when we execute this code?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318F64-CDB8-5C9F-B676-8E164D74FCF4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3901440" y="6032500"/>
            <a:ext cx="7315199" cy="518160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r>
              <a:rPr lang="en-GB" sz="2200" b="1">
                <a:solidFill>
                  <a:srgbClr val="5B5B5B"/>
                </a:solidFill>
              </a:rPr>
              <a:t>ⓘ</a:t>
            </a:r>
            <a:r>
              <a:rPr lang="en-GB" sz="2000">
                <a:solidFill>
                  <a:srgbClr val="5B5B5B"/>
                </a:solidFill>
              </a:rPr>
              <a:t> Start presenting to display the poll results on this slide.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B11C14E8-2B0D-9898-4EFC-5E0C026B1237}"/>
              </a:ext>
            </a:extLst>
          </p:cNvPr>
          <p:cNvPicPr>
            <a:picLocks/>
          </p:cNvPicPr>
          <p:nvPr>
            <p:custDataLst>
              <p:tags r:id="rId7"/>
            </p:custDataLst>
          </p:nvPr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1158240" y="2270760"/>
            <a:ext cx="2316480" cy="23164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3766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D01E-D2EC-4799-91EB-586F1926B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recap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9588D2-39B3-43C9-B213-BDEBA745B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4924"/>
            <a:ext cx="10724535" cy="53730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We have seen multiple ways to make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loops work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Pass a list:</a:t>
            </a:r>
            <a:r>
              <a:rPr lang="en-US" dirty="0"/>
              <a:t> easiest way, browse through each element one by one.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range</a:t>
            </a:r>
            <a:r>
              <a:rPr lang="en-US" b="1" dirty="0"/>
              <a:t>() generator: </a:t>
            </a:r>
            <a:r>
              <a:rPr lang="en-US" dirty="0"/>
              <a:t>Replace a list of regularly spaced values with a range() generator, as to avoid having to type the elements of the list manually.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zip</a:t>
            </a:r>
            <a:r>
              <a:rPr lang="en-US" b="1" dirty="0"/>
              <a:t>() generator: </a:t>
            </a:r>
            <a:r>
              <a:rPr lang="en-US" dirty="0"/>
              <a:t>Browse through multiple lists elements in a synchronized manner. Useful for one-to-one matchings between lists.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enumerate</a:t>
            </a:r>
            <a:r>
              <a:rPr lang="en-US" b="1" dirty="0"/>
              <a:t>() generator: </a:t>
            </a:r>
            <a:r>
              <a:rPr lang="en-US" dirty="0"/>
              <a:t>Updates two iteration variables at once, one being the position index of the element in the list, and the second being the value of said element in list.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Nesting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loops: </a:t>
            </a:r>
            <a:r>
              <a:rPr lang="en-US" dirty="0"/>
              <a:t>Browse through multiple lists elements in an unsynchronized manner. Useful for checking all combinations.</a:t>
            </a:r>
            <a:endParaRPr lang="en-GB" b="1" dirty="0"/>
          </a:p>
          <a:p>
            <a:pPr marL="514350" indent="-514350">
              <a:buFont typeface="+mj-lt"/>
              <a:buAutoNum type="arabicPeriod"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3115945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3734" y="406968"/>
            <a:ext cx="6798541" cy="837884"/>
          </a:xfrm>
        </p:spPr>
        <p:txBody>
          <a:bodyPr anchor="b">
            <a:normAutofit/>
          </a:bodyPr>
          <a:lstStyle/>
          <a:p>
            <a:r>
              <a:rPr lang="en-US" sz="4000" dirty="0"/>
              <a:t>Conclusion (Chapter 6)</a:t>
            </a:r>
          </a:p>
        </p:txBody>
      </p:sp>
      <p:pic>
        <p:nvPicPr>
          <p:cNvPr id="5" name="Picture 4" descr="Closeup of a keyboard">
            <a:extLst>
              <a:ext uri="{FF2B5EF4-FFF2-40B4-BE49-F238E27FC236}">
                <a16:creationId xmlns:a16="http://schemas.microsoft.com/office/drawing/2014/main" id="{943E5914-5549-6D68-0D39-CD2945350A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64" r="40215" b="1"/>
          <a:stretch/>
        </p:blipFill>
        <p:spPr>
          <a:xfrm>
            <a:off x="1" y="10"/>
            <a:ext cx="4196496" cy="6857990"/>
          </a:xfrm>
          <a:prstGeom prst="rect">
            <a:avLst/>
          </a:prstGeom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3734" y="1651819"/>
            <a:ext cx="7362963" cy="5004619"/>
          </a:xfrm>
        </p:spPr>
        <p:txBody>
          <a:bodyPr>
            <a:normAutofit/>
          </a:bodyPr>
          <a:lstStyle/>
          <a:p>
            <a:r>
              <a:rPr lang="en-US" dirty="0"/>
              <a:t>What is the </a:t>
            </a:r>
            <a:r>
              <a:rPr lang="en-US" b="1" dirty="0"/>
              <a:t>list</a:t>
            </a:r>
            <a:r>
              <a:rPr lang="en-US" dirty="0"/>
              <a:t> </a:t>
            </a:r>
            <a:r>
              <a:rPr lang="en-US" b="1" dirty="0"/>
              <a:t>type</a:t>
            </a:r>
            <a:r>
              <a:rPr lang="en-US" dirty="0"/>
              <a:t>?</a:t>
            </a:r>
            <a:br>
              <a:rPr lang="en-US" dirty="0"/>
            </a:br>
            <a:r>
              <a:rPr lang="en-US" dirty="0"/>
              <a:t>(quick intro, more on this later)</a:t>
            </a:r>
          </a:p>
          <a:p>
            <a:r>
              <a:rPr lang="en-US" dirty="0"/>
              <a:t>What is a </a:t>
            </a:r>
            <a:r>
              <a:rPr lang="en-US" b="1" dirty="0"/>
              <a:t>for loop </a:t>
            </a:r>
            <a:r>
              <a:rPr lang="en-US" dirty="0"/>
              <a:t>and how to implement a basic one using a list as generator?</a:t>
            </a:r>
          </a:p>
          <a:p>
            <a:r>
              <a:rPr lang="en-US" dirty="0"/>
              <a:t>What is the </a:t>
            </a:r>
            <a:r>
              <a:rPr lang="en-US" b="1" dirty="0"/>
              <a:t>range() generator</a:t>
            </a:r>
            <a:r>
              <a:rPr lang="en-US" dirty="0"/>
              <a:t>?</a:t>
            </a:r>
          </a:p>
          <a:p>
            <a:r>
              <a:rPr lang="en-US" dirty="0"/>
              <a:t>What is the </a:t>
            </a:r>
            <a:r>
              <a:rPr lang="en-US" b="1" dirty="0"/>
              <a:t>zip() generator</a:t>
            </a:r>
            <a:r>
              <a:rPr lang="en-US" dirty="0"/>
              <a:t>?</a:t>
            </a:r>
          </a:p>
          <a:p>
            <a:r>
              <a:rPr lang="en-US" dirty="0"/>
              <a:t>What is the </a:t>
            </a:r>
            <a:r>
              <a:rPr lang="en-US" b="1" dirty="0"/>
              <a:t>enumerate() generator</a:t>
            </a:r>
            <a:r>
              <a:rPr lang="en-US" dirty="0"/>
              <a:t>?</a:t>
            </a:r>
          </a:p>
          <a:p>
            <a:r>
              <a:rPr lang="en-US" dirty="0"/>
              <a:t>What are </a:t>
            </a:r>
            <a:r>
              <a:rPr lang="en-US" b="1" dirty="0"/>
              <a:t>nested for loops</a:t>
            </a:r>
            <a:r>
              <a:rPr lang="en-US" dirty="0"/>
              <a:t>?</a:t>
            </a:r>
          </a:p>
          <a:p>
            <a:r>
              <a:rPr lang="en-US" dirty="0"/>
              <a:t>What is </a:t>
            </a:r>
            <a:r>
              <a:rPr lang="en-US" b="1" dirty="0"/>
              <a:t>breaking</a:t>
            </a:r>
            <a:r>
              <a:rPr lang="en-US" dirty="0"/>
              <a:t> and </a:t>
            </a:r>
            <a:r>
              <a:rPr lang="en-US" b="1" dirty="0"/>
              <a:t>continuing</a:t>
            </a:r>
            <a:r>
              <a:rPr lang="en-US" dirty="0"/>
              <a:t> in for loops?</a:t>
            </a:r>
          </a:p>
        </p:txBody>
      </p:sp>
    </p:spTree>
    <p:extLst>
      <p:ext uri="{BB962C8B-B14F-4D97-AF65-F5344CB8AC3E}">
        <p14:creationId xmlns:p14="http://schemas.microsoft.com/office/powerpoint/2010/main" val="37517646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3651B-59EF-4D2F-950D-CB637981D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activities: basic for loops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7E697-85F7-42E5-8D25-9626F6088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200" dirty="0"/>
              <a:t>Let us practice a bit with for loops, with the following activities</a:t>
            </a:r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b="1" dirty="0"/>
              <a:t>Activity 1 - How many items in my </a:t>
            </a:r>
            <a:r>
              <a:rPr lang="en-US" sz="3200" b="1" dirty="0" err="1"/>
              <a:t>inventory.ipynb</a:t>
            </a: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Activity 2 - Best equipment </a:t>
            </a:r>
            <a:r>
              <a:rPr lang="en-US" sz="3200" b="1" dirty="0" err="1"/>
              <a:t>finder.ipynb</a:t>
            </a:r>
            <a:endParaRPr lang="en-US" sz="3200" b="1" dirty="0"/>
          </a:p>
          <a:p>
            <a:pPr marL="0" indent="0" algn="ctr">
              <a:buNone/>
            </a:pPr>
            <a:r>
              <a:rPr lang="en-US" sz="3200" b="1" dirty="0"/>
              <a:t>Activity 3 - Best equipment finder v2.ipynb</a:t>
            </a:r>
          </a:p>
          <a:p>
            <a:pPr marL="0" indent="0" algn="ctr">
              <a:buNone/>
            </a:pPr>
            <a:r>
              <a:rPr lang="en-US" sz="3200" b="1" dirty="0"/>
              <a:t>Activity 4 - Find the missing </a:t>
            </a:r>
            <a:r>
              <a:rPr lang="en-US" sz="3200" b="1" dirty="0" err="1"/>
              <a:t>card.ipynb</a:t>
            </a:r>
            <a:endParaRPr lang="en-US" sz="3200" b="1" dirty="0"/>
          </a:p>
          <a:p>
            <a:pPr marL="0" indent="0" algn="ctr">
              <a:buNone/>
            </a:pPr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19116114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 system</a:t>
            </a:r>
            <a:r>
              <a:rPr lang="en-US" dirty="0"/>
              <a:t>, i.e. a list of items that he/she is carrying at the moment. </a:t>
            </a:r>
            <a:endParaRPr lang="en-US" i="1" dirty="0"/>
          </a:p>
        </p:txBody>
      </p:sp>
      <p:pic>
        <p:nvPicPr>
          <p:cNvPr id="5" name="Picture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9EC81252-331C-4D35-A6B7-7FAD7FBD8C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22" y="2768811"/>
            <a:ext cx="7075156" cy="397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3105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items in my inventory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In several video games, the main character will have an </a:t>
            </a:r>
            <a:r>
              <a:rPr lang="en-US" b="1" dirty="0"/>
              <a:t>inventory system</a:t>
            </a:r>
            <a:r>
              <a:rPr lang="en-US" dirty="0"/>
              <a:t>, i.e. a list of items that he/she is carrying at the moment. </a:t>
            </a:r>
            <a:br>
              <a:rPr lang="en-US" i="1" dirty="0"/>
            </a:br>
            <a:r>
              <a:rPr lang="en-US" dirty="0"/>
              <a:t>This </a:t>
            </a:r>
            <a:r>
              <a:rPr lang="en-US" b="1" dirty="0"/>
              <a:t>inventory</a:t>
            </a:r>
            <a:r>
              <a:rPr lang="en-US" dirty="0"/>
              <a:t> could be defined as a </a:t>
            </a:r>
            <a:r>
              <a:rPr lang="en-US" b="1" dirty="0"/>
              <a:t>list</a:t>
            </a:r>
            <a:r>
              <a:rPr lang="en-US" dirty="0"/>
              <a:t>, as shown below.</a:t>
            </a:r>
          </a:p>
          <a:p>
            <a:pPr marL="0" indent="0" algn="ctr">
              <a:buNone/>
            </a:pPr>
            <a:r>
              <a:rPr lang="en-US" i="1" dirty="0"/>
              <a:t>inventory = ["Sword", "Armor", "Potion", "Potion", "Torch", "Potion", "Bow", "Potion", "Torch", "Potion"]</a:t>
            </a:r>
          </a:p>
          <a:p>
            <a:endParaRPr lang="en-US" i="1" dirty="0"/>
          </a:p>
          <a:p>
            <a:r>
              <a:rPr lang="en-US" dirty="0"/>
              <a:t>Our objective is to write a function </a:t>
            </a:r>
            <a:r>
              <a:rPr lang="en-US" b="1" dirty="0" err="1"/>
              <a:t>how_many_items</a:t>
            </a:r>
            <a:r>
              <a:rPr lang="en-US" b="1" dirty="0"/>
              <a:t>()</a:t>
            </a:r>
            <a:r>
              <a:rPr lang="en-US" dirty="0"/>
              <a:t>,</a:t>
            </a:r>
            <a:r>
              <a:rPr lang="en-US" b="1" dirty="0"/>
              <a:t> </a:t>
            </a:r>
            <a:r>
              <a:rPr lang="en-US" dirty="0"/>
              <a:t>which:</a:t>
            </a:r>
          </a:p>
          <a:p>
            <a:pPr lvl="1"/>
            <a:r>
              <a:rPr lang="en-US" b="1" dirty="0"/>
              <a:t>receives</a:t>
            </a:r>
            <a:r>
              <a:rPr lang="en-US" dirty="0"/>
              <a:t>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such as the one above, as its first parameter,</a:t>
            </a:r>
          </a:p>
          <a:p>
            <a:pPr lvl="1"/>
            <a:r>
              <a:rPr lang="en-US" b="1" dirty="0"/>
              <a:t>receives</a:t>
            </a:r>
            <a:r>
              <a:rPr lang="en-US" dirty="0"/>
              <a:t> an </a:t>
            </a:r>
            <a:r>
              <a:rPr lang="en-US" b="1" dirty="0"/>
              <a:t>item</a:t>
            </a:r>
            <a:r>
              <a:rPr lang="en-US" dirty="0"/>
              <a:t> </a:t>
            </a:r>
            <a:r>
              <a:rPr lang="en-US" b="1" dirty="0"/>
              <a:t>name</a:t>
            </a:r>
            <a:r>
              <a:rPr lang="en-US" dirty="0"/>
              <a:t>, as a second parameter (e.g. </a:t>
            </a:r>
            <a:r>
              <a:rPr lang="en-US" dirty="0" err="1"/>
              <a:t>item_name</a:t>
            </a:r>
            <a:r>
              <a:rPr lang="en-US" dirty="0"/>
              <a:t> = "Torch")</a:t>
            </a:r>
          </a:p>
          <a:p>
            <a:pPr lvl="1"/>
            <a:r>
              <a:rPr lang="en-US" dirty="0"/>
              <a:t>and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number</a:t>
            </a:r>
            <a:r>
              <a:rPr lang="en-US" dirty="0"/>
              <a:t> </a:t>
            </a:r>
            <a:r>
              <a:rPr lang="en-US" b="1" dirty="0"/>
              <a:t>of</a:t>
            </a:r>
            <a:r>
              <a:rPr lang="en-US" dirty="0"/>
              <a:t> </a:t>
            </a:r>
            <a:r>
              <a:rPr lang="en-US" b="1" dirty="0"/>
              <a:t>times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item</a:t>
            </a:r>
            <a:r>
              <a:rPr lang="en-US" dirty="0"/>
              <a:t> in question </a:t>
            </a:r>
            <a:r>
              <a:rPr lang="en-US" b="1" dirty="0"/>
              <a:t>appears</a:t>
            </a:r>
            <a:r>
              <a:rPr lang="en-US" dirty="0"/>
              <a:t> </a:t>
            </a:r>
            <a:r>
              <a:rPr lang="en-US" b="1" dirty="0"/>
              <a:t>in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inventory</a:t>
            </a:r>
            <a:r>
              <a:rPr lang="en-US" dirty="0"/>
              <a:t>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18783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67030-553F-4246-8A59-3F35181CB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Best equipment finder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E6305-0942-41DF-9DCF-036B7C06B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 algn="ctr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 algn="ctr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  <a:p>
            <a:r>
              <a:rPr lang="en-US" dirty="0"/>
              <a:t>Write a function </a:t>
            </a:r>
            <a:r>
              <a:rPr lang="en-US" b="1" dirty="0" err="1"/>
              <a:t>maximal_attack_points</a:t>
            </a:r>
            <a:r>
              <a:rPr lang="en-US" b="1" dirty="0"/>
              <a:t>()</a:t>
            </a:r>
            <a:r>
              <a:rPr lang="en-US" dirty="0"/>
              <a:t>, which</a:t>
            </a:r>
          </a:p>
          <a:p>
            <a:pPr lvl="1"/>
            <a:r>
              <a:rPr lang="en-US" b="1" dirty="0"/>
              <a:t>receives </a:t>
            </a:r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 err="1"/>
              <a:t>weapon_stats</a:t>
            </a:r>
            <a:r>
              <a:rPr lang="en-US" b="1" dirty="0"/>
              <a:t> list</a:t>
            </a:r>
            <a:r>
              <a:rPr lang="en-US" dirty="0"/>
              <a:t> as its only parameter,</a:t>
            </a:r>
          </a:p>
          <a:p>
            <a:pPr lvl="1"/>
            <a:r>
              <a:rPr lang="en-US" dirty="0"/>
              <a:t>and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the</a:t>
            </a:r>
            <a:r>
              <a:rPr lang="en-US" dirty="0"/>
              <a:t> </a:t>
            </a:r>
            <a:r>
              <a:rPr lang="en-US" b="1" dirty="0"/>
              <a:t>maximal</a:t>
            </a:r>
            <a:r>
              <a:rPr lang="en-US" dirty="0"/>
              <a:t>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we would have if we were to equip the </a:t>
            </a:r>
            <a:r>
              <a:rPr lang="en-US" b="1" dirty="0"/>
              <a:t>best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inventory.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30072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3 - Best equipment finder v2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A155-8937-4A93-BC2E-1411F2AA1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Let us define an </a:t>
            </a:r>
            <a:r>
              <a:rPr lang="en-US" b="1" dirty="0"/>
              <a:t>inventory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below, which contains a list of weapons that our character has acquired during gameplay.</a:t>
            </a:r>
          </a:p>
          <a:p>
            <a:pPr marL="0" indent="0" algn="ctr">
              <a:buNone/>
            </a:pPr>
            <a:r>
              <a:rPr lang="en-US" i="1" dirty="0"/>
              <a:t>inventory = ["Dull Sword", "Wooden Branch", "Master Sword", "Iron Sword", "Silver Sword"]</a:t>
            </a:r>
          </a:p>
          <a:p>
            <a:r>
              <a:rPr lang="en-US" dirty="0"/>
              <a:t>Let us also consider we have been given a </a:t>
            </a:r>
            <a:r>
              <a:rPr lang="en-US" b="1" dirty="0"/>
              <a:t>second</a:t>
            </a:r>
            <a:r>
              <a:rPr lang="en-US" dirty="0"/>
              <a:t> </a:t>
            </a:r>
            <a:r>
              <a:rPr lang="en-US" b="1" dirty="0"/>
              <a:t>list</a:t>
            </a:r>
            <a:r>
              <a:rPr lang="en-US" dirty="0"/>
              <a:t>, which contains the </a:t>
            </a:r>
            <a:r>
              <a:rPr lang="en-US" b="1" dirty="0"/>
              <a:t>attack</a:t>
            </a:r>
            <a:r>
              <a:rPr lang="en-US" dirty="0"/>
              <a:t> </a:t>
            </a:r>
            <a:r>
              <a:rPr lang="en-US" b="1" dirty="0"/>
              <a:t>points</a:t>
            </a:r>
            <a:r>
              <a:rPr lang="en-US" dirty="0"/>
              <a:t> </a:t>
            </a:r>
            <a:r>
              <a:rPr lang="en-US" b="1" dirty="0"/>
              <a:t>for</a:t>
            </a:r>
            <a:r>
              <a:rPr lang="en-US" dirty="0"/>
              <a:t> </a:t>
            </a:r>
            <a:r>
              <a:rPr lang="en-US" b="1" dirty="0"/>
              <a:t>each</a:t>
            </a:r>
            <a:r>
              <a:rPr lang="en-US" dirty="0"/>
              <a:t> </a:t>
            </a:r>
            <a:r>
              <a:rPr lang="en-US" b="1" dirty="0"/>
              <a:t>weapon</a:t>
            </a:r>
            <a:r>
              <a:rPr lang="en-US" dirty="0"/>
              <a:t> currently in inventory, in order:</a:t>
            </a:r>
          </a:p>
          <a:p>
            <a:pPr marL="0" indent="0" algn="ctr">
              <a:buNone/>
            </a:pPr>
            <a:r>
              <a:rPr lang="en-US" i="1" dirty="0" err="1"/>
              <a:t>weapon_stats</a:t>
            </a:r>
            <a:r>
              <a:rPr lang="en-US" i="1" dirty="0"/>
              <a:t> = [1, 1, 10, 5, 8]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Task: </a:t>
            </a:r>
            <a:r>
              <a:rPr lang="en-US" dirty="0"/>
              <a:t>As in activity 2, but I want </a:t>
            </a:r>
            <a:r>
              <a:rPr lang="en-US" b="1" dirty="0"/>
              <a:t>the name of the best weapon to be returned </a:t>
            </a:r>
            <a:r>
              <a:rPr lang="en-US" dirty="0"/>
              <a:t>instead of the maximal attack points I would obtain if I decided to equip it!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42166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DF48E7-87D7-454B-B49D-6F64887B66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16" t="26123" r="5868" b="27102"/>
          <a:stretch/>
        </p:blipFill>
        <p:spPr>
          <a:xfrm>
            <a:off x="326571" y="1474235"/>
            <a:ext cx="11797015" cy="481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789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D11B4D-6A03-4491-A7C9-A350EB2EF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526" t="35077" r="6875" b="41744"/>
          <a:stretch/>
        </p:blipFill>
        <p:spPr>
          <a:xfrm>
            <a:off x="140672" y="2508738"/>
            <a:ext cx="11833783" cy="247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36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D60E39-7BAA-46BE-9ACD-DD42312A1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list type (short intro)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9570CB-A62A-4A84-B68D-BCEF4C409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42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Let us first introduce a new type of objects, called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lists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en-US" b="1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Definition (lists):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a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list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is a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sequence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of several variables or  elements, listed, in order, between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brackets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and separated by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</a:rPr>
              <a:t>commas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Lists can contain variables of any types (int, float, string, etc.) and lists can also contain mixed types of variables.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E09782E-EE45-4918-A750-8D8DA9C635E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4" t="24926" r="28473" b="33137"/>
          <a:stretch/>
        </p:blipFill>
        <p:spPr>
          <a:xfrm>
            <a:off x="6172202" y="1376412"/>
            <a:ext cx="5887702" cy="52265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352120-7259-899F-A389-0DAB29C0A0D4}"/>
              </a:ext>
            </a:extLst>
          </p:cNvPr>
          <p:cNvSpPr txBox="1"/>
          <p:nvPr/>
        </p:nvSpPr>
        <p:spPr>
          <a:xfrm rot="20488545">
            <a:off x="1068409" y="3204841"/>
            <a:ext cx="436514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3200" b="1" dirty="0">
                <a:ln w="22225">
                  <a:solidFill>
                    <a:schemeClr val="tx1"/>
                  </a:solidFill>
                  <a:prstDash val="solid"/>
                </a:ln>
                <a:solidFill>
                  <a:schemeClr val="accent1"/>
                </a:solidFill>
              </a:rPr>
              <a:t>We will learn more about lists in the next coming lectures!</a:t>
            </a:r>
          </a:p>
        </p:txBody>
      </p:sp>
    </p:spTree>
    <p:extLst>
      <p:ext uri="{BB962C8B-B14F-4D97-AF65-F5344CB8AC3E}">
        <p14:creationId xmlns:p14="http://schemas.microsoft.com/office/powerpoint/2010/main" val="273259540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76925-E25D-42E0-A756-918067BA20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4 - Find the missing card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C1A155-8937-4A93-BC2E-1411F2AA18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Write a function </a:t>
            </a:r>
            <a:r>
              <a:rPr lang="en-US" b="1" dirty="0" err="1"/>
              <a:t>find_missing_card</a:t>
            </a:r>
            <a:r>
              <a:rPr lang="en-US" b="1" dirty="0"/>
              <a:t>().</a:t>
            </a:r>
          </a:p>
          <a:p>
            <a:r>
              <a:rPr lang="en-US" dirty="0"/>
              <a:t>It</a:t>
            </a:r>
            <a:r>
              <a:rPr lang="en-US" b="1" dirty="0"/>
              <a:t> </a:t>
            </a:r>
            <a:r>
              <a:rPr lang="en-US" dirty="0"/>
              <a:t>receives a </a:t>
            </a:r>
            <a:r>
              <a:rPr lang="en-US" b="1" dirty="0"/>
              <a:t>complete deck of cards </a:t>
            </a:r>
            <a:r>
              <a:rPr lang="en-US" dirty="0"/>
              <a:t>as its first parameter, and receives a</a:t>
            </a:r>
            <a:r>
              <a:rPr lang="en-US" b="1" dirty="0"/>
              <a:t> second deck</a:t>
            </a:r>
            <a:r>
              <a:rPr lang="en-US" dirty="0"/>
              <a:t>, as its second parameter.</a:t>
            </a:r>
          </a:p>
          <a:p>
            <a:r>
              <a:rPr lang="en-US" dirty="0"/>
              <a:t>The second deck is a standard deck that has been shuffled and </a:t>
            </a:r>
            <a:r>
              <a:rPr lang="en-US" b="1" dirty="0"/>
              <a:t>is </a:t>
            </a:r>
            <a:r>
              <a:rPr lang="en-US" b="1"/>
              <a:t>missing exactly one card at most</a:t>
            </a:r>
            <a:r>
              <a:rPr lang="en-US"/>
              <a:t>.</a:t>
            </a:r>
            <a:endParaRPr lang="en-US" dirty="0"/>
          </a:p>
          <a:p>
            <a:r>
              <a:rPr lang="en-US" dirty="0"/>
              <a:t>The function </a:t>
            </a:r>
            <a:r>
              <a:rPr lang="en-US" b="1" dirty="0" err="1"/>
              <a:t>find_missing_card</a:t>
            </a:r>
            <a:r>
              <a:rPr lang="en-US" b="1" dirty="0"/>
              <a:t>() </a:t>
            </a:r>
            <a:r>
              <a:rPr lang="en-US" dirty="0"/>
              <a:t>should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the name of the one card that is missing </a:t>
            </a:r>
            <a:r>
              <a:rPr lang="en-US" dirty="0"/>
              <a:t>in the second deck. It should </a:t>
            </a:r>
            <a:r>
              <a:rPr lang="en-US" b="1" dirty="0"/>
              <a:t>return</a:t>
            </a:r>
            <a:r>
              <a:rPr lang="en-US" dirty="0"/>
              <a:t> </a:t>
            </a:r>
            <a:r>
              <a:rPr lang="en-US" b="1" dirty="0"/>
              <a:t>None</a:t>
            </a:r>
            <a:r>
              <a:rPr lang="en-US" dirty="0"/>
              <a:t>, if no card is missing.</a:t>
            </a:r>
          </a:p>
          <a:p>
            <a:r>
              <a:rPr lang="en-US" dirty="0"/>
              <a:t>The incomplete decks are missing one card at most (or none) and contain no duplicates or cards that are not in the complete deck.</a:t>
            </a:r>
          </a:p>
        </p:txBody>
      </p:sp>
    </p:spTree>
    <p:extLst>
      <p:ext uri="{BB962C8B-B14F-4D97-AF65-F5344CB8AC3E}">
        <p14:creationId xmlns:p14="http://schemas.microsoft.com/office/powerpoint/2010/main" val="31382990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8799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Sometimes in programming, there is a block of code that you want to repeat </a:t>
            </a:r>
            <a:r>
              <a:rPr lang="en-US" b="1" dirty="0"/>
              <a:t>for a fixed or given number of times</a:t>
            </a:r>
            <a:r>
              <a:rPr lang="en-US" dirty="0"/>
              <a:t>.</a:t>
            </a:r>
          </a:p>
          <a:p>
            <a:r>
              <a:rPr lang="en-US" dirty="0"/>
              <a:t>It could be done with a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statement, but </a:t>
            </a:r>
            <a:r>
              <a:rPr lang="en-US" b="1" dirty="0"/>
              <a:t>there is a more convenient way</a:t>
            </a:r>
            <a:r>
              <a:rPr lang="en-US" dirty="0"/>
              <a:t>.</a:t>
            </a:r>
          </a:p>
          <a:p>
            <a:r>
              <a:rPr lang="en-US" b="1" dirty="0"/>
              <a:t>The more convenient way: </a:t>
            </a:r>
            <a:br>
              <a:rPr lang="en-US" b="1" dirty="0"/>
            </a:br>
            <a:r>
              <a:rPr lang="en-US" dirty="0"/>
              <a:t>A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 is used to repeat a given block of code </a:t>
            </a:r>
            <a:r>
              <a:rPr lang="en-US" b="1" dirty="0"/>
              <a:t>for</a:t>
            </a:r>
            <a:r>
              <a:rPr lang="en-US" dirty="0"/>
              <a:t> a given number of times.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128D7A-63D1-42BE-AA40-6219B1BC8C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63" t="34021" r="34000" b="39705"/>
          <a:stretch/>
        </p:blipFill>
        <p:spPr>
          <a:xfrm>
            <a:off x="6543608" y="1450239"/>
            <a:ext cx="5038792" cy="4478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776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>
                <a:solidFill>
                  <a:srgbClr val="7030A0"/>
                </a:solidFill>
              </a:rPr>
              <a:t>iteration variable</a:t>
            </a:r>
            <a:r>
              <a:rPr lang="en-US" sz="2400" dirty="0"/>
              <a:t>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54100" y="215008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6927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>
                <a:solidFill>
                  <a:srgbClr val="7030A0"/>
                </a:solidFill>
              </a:rPr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>
                <a:solidFill>
                  <a:srgbClr val="7030A0"/>
                </a:solidFill>
              </a:rPr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591761" y="215008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38858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>
                <a:solidFill>
                  <a:srgbClr val="7030A0"/>
                </a:solidFill>
              </a:rPr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>
                <a:solidFill>
                  <a:srgbClr val="7030A0"/>
                </a:solidFill>
              </a:rPr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8200202" y="221707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A6272C96-BCB3-4447-876F-215D00727DBF}"/>
              </a:ext>
            </a:extLst>
          </p:cNvPr>
          <p:cNvSpPr/>
          <p:nvPr/>
        </p:nvSpPr>
        <p:spPr>
          <a:xfrm rot="19447355">
            <a:off x="6417044" y="1702167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830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9C1A0-EE02-42E6-8B2C-30E2CDB0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262655-0293-466F-B74B-F150BFDCAD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The </a:t>
            </a:r>
            <a:r>
              <a:rPr lang="en-US" b="1" dirty="0">
                <a:solidFill>
                  <a:srgbClr val="00B050"/>
                </a:solidFill>
              </a:rPr>
              <a:t>for</a:t>
            </a:r>
            <a:r>
              <a:rPr lang="en-US" b="1" dirty="0"/>
              <a:t> loop - How it works:</a:t>
            </a:r>
          </a:p>
          <a:p>
            <a:r>
              <a:rPr lang="en-US" sz="2400" dirty="0"/>
              <a:t>Use the </a:t>
            </a:r>
            <a:r>
              <a:rPr lang="en-US" sz="2400" b="1" dirty="0"/>
              <a:t>for</a:t>
            </a:r>
            <a:r>
              <a:rPr lang="en-US" sz="2400" dirty="0"/>
              <a:t> keyword,</a:t>
            </a:r>
          </a:p>
          <a:p>
            <a:r>
              <a:rPr lang="en-US" sz="2400" dirty="0"/>
              <a:t>It is immediately followed by a </a:t>
            </a:r>
            <a:r>
              <a:rPr lang="en-US" sz="2400" b="1" dirty="0"/>
              <a:t>variable name</a:t>
            </a:r>
            <a:r>
              <a:rPr lang="en-US" sz="2400" dirty="0"/>
              <a:t>, called an </a:t>
            </a:r>
            <a:r>
              <a:rPr lang="en-US" sz="2400" b="1" dirty="0">
                <a:solidFill>
                  <a:srgbClr val="7030A0"/>
                </a:solidFill>
              </a:rPr>
              <a:t>iteration variable</a:t>
            </a:r>
            <a:r>
              <a:rPr lang="en-US" sz="2400" dirty="0"/>
              <a:t>,</a:t>
            </a:r>
          </a:p>
          <a:p>
            <a:r>
              <a:rPr lang="en-US" sz="2400" dirty="0"/>
              <a:t>Use the </a:t>
            </a:r>
            <a:r>
              <a:rPr lang="en-US" sz="2400" b="1" dirty="0">
                <a:solidFill>
                  <a:srgbClr val="00B050"/>
                </a:solidFill>
              </a:rPr>
              <a:t>in</a:t>
            </a:r>
            <a:r>
              <a:rPr lang="en-US" sz="2400" dirty="0"/>
              <a:t> keyword to indicate that the </a:t>
            </a:r>
            <a:r>
              <a:rPr lang="en-US" sz="2400" b="1" dirty="0">
                <a:solidFill>
                  <a:srgbClr val="7030A0"/>
                </a:solidFill>
              </a:rPr>
              <a:t>iteration variable </a:t>
            </a:r>
            <a:r>
              <a:rPr lang="en-US" sz="2400" dirty="0"/>
              <a:t>will take values in a given </a:t>
            </a:r>
            <a:r>
              <a:rPr lang="en-US" sz="2400" b="1" dirty="0"/>
              <a:t>list</a:t>
            </a:r>
            <a:r>
              <a:rPr lang="en-US" sz="2400" dirty="0"/>
              <a:t>,</a:t>
            </a:r>
          </a:p>
          <a:p>
            <a:r>
              <a:rPr lang="en-US" sz="2400" dirty="0"/>
              <a:t>Provide a </a:t>
            </a:r>
            <a:r>
              <a:rPr lang="en-US" sz="2400" b="1" dirty="0"/>
              <a:t>list</a:t>
            </a:r>
            <a:r>
              <a:rPr lang="en-US" sz="2400" dirty="0"/>
              <a:t> object, finish with a </a:t>
            </a:r>
            <a:r>
              <a:rPr lang="en-US" sz="2400" b="1" dirty="0"/>
              <a:t>: symbol.</a:t>
            </a:r>
          </a:p>
          <a:p>
            <a:r>
              <a:rPr lang="en-US" sz="2400" b="1" dirty="0"/>
              <a:t>Indent</a:t>
            </a:r>
            <a:r>
              <a:rPr lang="en-US" sz="2400" dirty="0"/>
              <a:t> </a:t>
            </a:r>
            <a:r>
              <a:rPr lang="en-US" sz="2400" b="1" dirty="0"/>
              <a:t>some</a:t>
            </a:r>
            <a:r>
              <a:rPr lang="en-US" sz="2400" dirty="0"/>
              <a:t> code to be repeated inside the </a:t>
            </a:r>
            <a:r>
              <a:rPr lang="en-US" sz="2400" b="1" dirty="0">
                <a:solidFill>
                  <a:srgbClr val="00B050"/>
                </a:solidFill>
              </a:rPr>
              <a:t>for</a:t>
            </a:r>
            <a:r>
              <a:rPr lang="en-US" sz="2400" dirty="0"/>
              <a:t>, as in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b="1" dirty="0"/>
              <a:t>/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87BA016-AB85-448E-99B0-D5BFDCA530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95" t="40410" r="33205" b="35385"/>
          <a:stretch/>
        </p:blipFill>
        <p:spPr>
          <a:xfrm>
            <a:off x="6555155" y="590244"/>
            <a:ext cx="5238260" cy="3962277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6CA3D176-D19F-42A9-9945-6F6E6DECA819}"/>
              </a:ext>
            </a:extLst>
          </p:cNvPr>
          <p:cNvSpPr/>
          <p:nvPr/>
        </p:nvSpPr>
        <p:spPr>
          <a:xfrm rot="19447355">
            <a:off x="7106047" y="2460043"/>
            <a:ext cx="937846" cy="427281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031524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12.0.5522"/>
  <p:tag name="SLIDO_PRESENTATION_ID" val="00000000-0000-0000-0000-000000000000"/>
  <p:tag name="SLIDO_EVENT_UUID" val="2b03b284-0f64-4fff-a572-eaae31bdc5cf"/>
  <p:tag name="SLIDO_EVENT_SECTION_UUID" val="d5f2a5b1-1d4a-42ac-acd6-0b135289fd6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reminder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dotty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MultipleChoic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zMzMDYyODh9"/>
  <p:tag name="SLIDO_TYPE" val="SlidoPoll"/>
  <p:tag name="SLIDO_POLL_UUID" val="9c477393-bdff-4f6c-bb41-4e9824bbd530"/>
  <p:tag name="SLIDO_TIMELINE" val="W3sicG9sbFF1ZXN0aW9uVXVpZCI6IjIyMDQ0NmFmLTZkMzUtNGI1Yy1hMjg3LTQyYWY2NWU3ZDNhNiIsInNob3dSZXN1bHRzIjpmYWxzZSwic2hvd0NvcnJlY3RBbnN3ZXJzIjpmYWxzZSwidm90aW5nTG9ja2VkIjpmYWxzZX0seyJwb2xsUXVlc3Rpb25VdWlkIjoiMjIwNDQ2YWYtNmQzNS00YjVjLWEyODctNDJhZjY1ZTdkM2E2Iiwic2hvd1Jlc3VsdHMiOnRydWUsInNob3dDb3JyZWN0QW5zd2VycyI6ZmFsc2UsInZvdGluZ0xvY2tlZCI6ZmFsc2V9XQ==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reminder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dotty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jM3MDE1OTZ9"/>
  <p:tag name="SLIDO_TYPE" val="SlidoPoll"/>
  <p:tag name="SLIDO_POLL_UUID" val="a0a8cfb4-e584-48c2-9ebe-8b77305f1e40"/>
  <p:tag name="SLIDO_TIMELINE" val="W3sicG9sbFF1ZXN0aW9uVXVpZCI6IjJmOWI1MGE3LWVhM2EtNDk5NS1hMWRkLTUyYWUwODA0NWZmMiIsInNob3dSZXN1bHRzIjpmYWxzZSwic2hvd0NvcnJlY3RBbnN3ZXJzIjpmYWxzZSwidm90aW5nTG9ja2VkIjpmYWxzZX0seyJwb2xsUXVlc3Rpb25VdWlkIjoiMmY5YjUwYTctZWEzYS00OTk1LWExZGQtNTJhZTA4MDQ1ZmYyIiwic2hvd1Jlc3VsdHMiOnRydWUsInNob3dDb3JyZWN0QW5zd2VycyI6dHJ1ZSwidm90aW5nTG9ja2VkIjpmYWxzZX1d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MultipleChoic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jM3MDIxMDR9"/>
  <p:tag name="SLIDO_TYPE" val="SlidoPoll"/>
  <p:tag name="SLIDO_POLL_UUID" val="f0ab5722-c457-4d4c-b8ae-7a91266197b1"/>
  <p:tag name="SLIDO_TIMELINE" val="W3sicG9sbFF1ZXN0aW9uVXVpZCI6IjcxYzZlMzdjLTZlMTAtNGQ4Yy1iYTZkLThhNjQ5NDYyMWQ2ZSIsInNob3dSZXN1bHRzIjpmYWxzZSwic2hvd0NvcnJlY3RBbnN3ZXJzIjpmYWxzZSwidm90aW5nTG9ja2VkIjpmYWxzZX0seyJwb2xsUXVlc3Rpb25VdWlkIjoiNzFjNmUzN2MtNmUxMC00ZDhjLWJhNmQtOGE2NDk0NjIxZDZlIiwic2hvd1Jlc3VsdHMiOnRydWUsInNob3dDb3JyZWN0QW5zd2VycyI6dHJ1ZSwidm90aW5nTG9ja2VkIjpmYWxzZX1d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reminder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dotty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MultipleChoic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reminder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jM3MDE5MDZ9"/>
  <p:tag name="SLIDO_TYPE" val="SlidoPoll"/>
  <p:tag name="SLIDO_POLL_UUID" val="705069db-8b26-4b46-b2d3-5c64d90b9425"/>
  <p:tag name="SLIDO_TIMELINE" val="W3sicG9sbFF1ZXN0aW9uVXVpZCI6ImZiMGU1NWZmLTdiYzgtNGI2ZS1iNzRlLWQ4ZTUzMWNhYWRhYyIsInNob3dSZXN1bHRzIjpmYWxzZSwic2hvd0NvcnJlY3RBbnN3ZXJzIjpmYWxzZSwidm90aW5nTG9ja2VkIjpmYWxzZX0seyJwb2xsUXVlc3Rpb25VdWlkIjoiZmIwZTU1ZmYtN2JjOC00YjZlLWI3NGUtZDhlNTMxY2FhZGFjIiwic2hvd1Jlc3VsdHMiOnRydWUsInNob3dDb3JyZWN0QW5zd2VycyI6dHJ1ZSwidm90aW5nTG9ja2VkIjpmYWxzZX1d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reminde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dotty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MultipleChoic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dotty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logo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interaction_image"/>
  <p:tag name="INTERACTION_TYPE" val="MultipleChoic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titl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ELEMENT" val="footer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METADATA" val="eyJUaW1lc3RhbXAiOjE3MzMzMDYyMDh9"/>
  <p:tag name="SLIDO_TYPE" val="SlidoPoll"/>
  <p:tag name="SLIDO_POLL_UUID" val="7a3de17f-fb4f-4915-935d-aeacd58dd440"/>
  <p:tag name="SLIDO_TIMELINE" val="W3sicG9sbFF1ZXN0aW9uVXVpZCI6IjliZTBjN2RkLTE0ZmMtNDQ3Yy04MThkLTUzODViNmZlYzBlOSIsInNob3dSZXN1bHRzIjpmYWxzZSwic2hvd0NvcnJlY3RBbnN3ZXJzIjpmYWxzZSwidm90aW5nTG9ja2VkIjpmYWxzZX0seyJwb2xsUXVlc3Rpb25VdWlkIjoiOWJlMGM3ZGQtMTRmYy00NDdjLTgxOGQtNTM4NWI2ZmVjMGU5Iiwic2hvd1Jlc3VsdHMiOnRydWUsInNob3dDb3JyZWN0QW5zd2VycyI6ZmFsc2UsInZvdGluZ0xvY2tlZCI6ZmFsc2V9X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4031</TotalTime>
  <Words>2550</Words>
  <Application>Microsoft Office PowerPoint</Application>
  <PresentationFormat>Widescreen</PresentationFormat>
  <Paragraphs>191</Paragraphs>
  <Slides>40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4" baseType="lpstr">
      <vt:lpstr>Arial</vt:lpstr>
      <vt:lpstr>Calibri</vt:lpstr>
      <vt:lpstr>Calibri Light</vt:lpstr>
      <vt:lpstr>Office Theme</vt:lpstr>
      <vt:lpstr>A gamified introduction to Python Programming  Lecture 6 Everything about for loops</vt:lpstr>
      <vt:lpstr>Outline (Chapter 6)</vt:lpstr>
      <vt:lpstr>The list type (short intro)</vt:lpstr>
      <vt:lpstr>The list type (short intro)</vt:lpstr>
      <vt:lpstr>The for statement</vt:lpstr>
      <vt:lpstr>The for statement</vt:lpstr>
      <vt:lpstr>The for statement</vt:lpstr>
      <vt:lpstr>The for statement</vt:lpstr>
      <vt:lpstr>The for statement</vt:lpstr>
      <vt:lpstr>The for statement</vt:lpstr>
      <vt:lpstr>An example: average grade for student</vt:lpstr>
      <vt:lpstr>The range() generator</vt:lpstr>
      <vt:lpstr>The range() generator</vt:lpstr>
      <vt:lpstr>The range() generator</vt:lpstr>
      <vt:lpstr>The range() generator</vt:lpstr>
      <vt:lpstr>The range() generator hides a list (almost)</vt:lpstr>
      <vt:lpstr>PowerPoint Presentation</vt:lpstr>
      <vt:lpstr>PowerPoint Presentation</vt:lpstr>
      <vt:lpstr>PowerPoint Presentation</vt:lpstr>
      <vt:lpstr>The zip() generator</vt:lpstr>
      <vt:lpstr>The zip() generator</vt:lpstr>
      <vt:lpstr>The enumerate() generator</vt:lpstr>
      <vt:lpstr>The enumerate() generator</vt:lpstr>
      <vt:lpstr>PowerPoint Presentation</vt:lpstr>
      <vt:lpstr>Nesting for loops</vt:lpstr>
      <vt:lpstr>The break statement (episode 2)</vt:lpstr>
      <vt:lpstr>The continue statement</vt:lpstr>
      <vt:lpstr>The else statement (episode 2)</vt:lpstr>
      <vt:lpstr>The else statement (episode 2)</vt:lpstr>
      <vt:lpstr>PowerPoint Presentation</vt:lpstr>
      <vt:lpstr>To recap</vt:lpstr>
      <vt:lpstr>Conclusion (Chapter 6)</vt:lpstr>
      <vt:lpstr>Practice activities: basic for loops</vt:lpstr>
      <vt:lpstr>Activity 1 - How many items in my inventory</vt:lpstr>
      <vt:lpstr>Activity 1 - How many items in my inventory</vt:lpstr>
      <vt:lpstr>Activity 2 - Best equipment finder</vt:lpstr>
      <vt:lpstr>Activity 3 - Best equipment finder v2</vt:lpstr>
      <vt:lpstr>Activity 4 - Find the missing card</vt:lpstr>
      <vt:lpstr>Activity 4 - Find the missing card</vt:lpstr>
      <vt:lpstr>Activity 4 - Find the missing card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566</cp:revision>
  <dcterms:created xsi:type="dcterms:W3CDTF">2020-05-19T08:08:47Z</dcterms:created>
  <dcterms:modified xsi:type="dcterms:W3CDTF">2025-03-19T07:41:12Z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2023-07-17T05:23:21Z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3376730c-4d84-48c6-aa18-8ef1b2ede3af</vt:lpwstr>
  </property>
  <property fmtid="{D5CDD505-2E9C-101B-9397-08002B2CF9AE}" pid="8" name="MSIP_Label_be298231-ee28-4c9e-9ffa-238d0040efda_ContentBits">
    <vt:lpwstr>0</vt:lpwstr>
  </property>
  <property fmtid="{D5CDD505-2E9C-101B-9397-08002B2CF9AE}" pid="9" name="SlidoAppVersion">
    <vt:lpwstr>1.12.0.5522</vt:lpwstr>
  </property>
</Properties>
</file>

<file path=docProps/thumbnail.jpeg>
</file>